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>
          <p15:clr>
            <a:srgbClr val="A4A3A4"/>
          </p15:clr>
        </p15:guide>
        <p15:guide id="2" orient="horz" pos="9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тон Кисель" initials="АК" lastIdx="0" clrIdx="0">
    <p:extLst>
      <p:ext uri="{19B8F6BF-5375-455C-9EA6-DF929625EA0E}">
        <p15:presenceInfo xmlns="" xmlns:p15="http://schemas.microsoft.com/office/powerpoint/2012/main" userId="3f6e2cf4492337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  <a:miter/>
            </a:ln>
          </a:left>
          <a:right>
            <a:ln>
              <a:noFill/>
              <a:miter/>
            </a:ln>
          </a:right>
          <a:top>
            <a:ln>
              <a:noFill/>
              <a:miter/>
            </a:ln>
          </a:top>
          <a:bottom>
            <a:ln>
              <a:noFill/>
              <a:miter/>
            </a:ln>
          </a:bottom>
          <a:insideH>
            <a:ln>
              <a:noFill/>
              <a:miter/>
            </a:ln>
          </a:insideH>
          <a:insideV>
            <a:ln>
              <a:noFill/>
              <a:miter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>
              <a:noFill/>
              <a:miter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>
              <a:noFill/>
              <a:miter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9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03.08.2023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601631" name="TextBox 1152601630"/>
          <p:cNvSpPr txBox="1"/>
          <p:nvPr/>
        </p:nvSpPr>
        <p:spPr bwMode="auto">
          <a:xfrm>
            <a:off x="1366581" y="3447555"/>
            <a:ext cx="4739682" cy="5794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600" dirty="0" err="1">
                <a:solidFill>
                  <a:schemeClr val="bg1"/>
                </a:solidFill>
              </a:rPr>
              <a:t>Дополнительная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профессиональная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программа</a:t>
            </a:r>
            <a:endParaRPr sz="1600" dirty="0">
              <a:solidFill>
                <a:schemeClr val="bg1"/>
              </a:solidFill>
            </a:endParaRPr>
          </a:p>
          <a:p>
            <a:pPr algn="l">
              <a:defRPr/>
            </a:pPr>
            <a:r>
              <a:rPr sz="1600" dirty="0" smtClean="0">
                <a:solidFill>
                  <a:schemeClr val="bg1"/>
                </a:solidFill>
              </a:rPr>
              <a:t>(</a:t>
            </a:r>
            <a:r>
              <a:rPr lang="ru-RU" sz="1600" dirty="0" smtClean="0">
                <a:solidFill>
                  <a:schemeClr val="bg1"/>
                </a:solidFill>
              </a:rPr>
              <a:t>профессиональная переподготовка</a:t>
            </a:r>
            <a:r>
              <a:rPr sz="1600" dirty="0" smtClean="0">
                <a:solidFill>
                  <a:schemeClr val="bg1"/>
                </a:solidFill>
              </a:rPr>
              <a:t>)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340367172" name="TextBox 340367171"/>
          <p:cNvSpPr txBox="1"/>
          <p:nvPr/>
        </p:nvSpPr>
        <p:spPr bwMode="auto">
          <a:xfrm>
            <a:off x="0" y="2348139"/>
            <a:ext cx="7472844" cy="62324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КИНОЛОГИЯ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389242904" name="TextBox 389242903"/>
          <p:cNvSpPr txBox="1"/>
          <p:nvPr/>
        </p:nvSpPr>
        <p:spPr bwMode="auto">
          <a:xfrm>
            <a:off x="181569" y="645491"/>
            <a:ext cx="669374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800" dirty="0" err="1">
                <a:solidFill>
                  <a:schemeClr val="bg1"/>
                </a:solidFill>
              </a:rPr>
              <a:t>Калининградский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государственный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технический</a:t>
            </a:r>
            <a:r>
              <a:rPr sz="1800" dirty="0">
                <a:solidFill>
                  <a:schemeClr val="bg1"/>
                </a:solidFill>
              </a:rPr>
              <a:t> </a:t>
            </a:r>
            <a:r>
              <a:rPr sz="1800" dirty="0" err="1">
                <a:solidFill>
                  <a:schemeClr val="bg1"/>
                </a:solidFill>
              </a:rPr>
              <a:t>университет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2025107189" name="TextBox 2025107188"/>
          <p:cNvSpPr txBox="1"/>
          <p:nvPr/>
        </p:nvSpPr>
        <p:spPr bwMode="auto">
          <a:xfrm>
            <a:off x="181569" y="5987903"/>
            <a:ext cx="9539752" cy="6099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/>
          </a:p>
          <a:p>
            <a:pPr algn="l">
              <a:defRPr/>
            </a:pPr>
            <a:r>
              <a:rPr sz="1600" b="0" i="1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Обучение в течение всей жизни - это необходимость, обеспечивающая востребованность на рынке труда</a:t>
            </a:r>
            <a:endParaRPr/>
          </a:p>
        </p:txBody>
      </p:sp>
      <p:sp>
        <p:nvSpPr>
          <p:cNvPr id="434409290" name="TextBox 434409289"/>
          <p:cNvSpPr txBox="1"/>
          <p:nvPr/>
        </p:nvSpPr>
        <p:spPr bwMode="auto">
          <a:xfrm>
            <a:off x="1720883" y="1253936"/>
            <a:ext cx="4394216" cy="32829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600" dirty="0" err="1">
                <a:solidFill>
                  <a:schemeClr val="bg1"/>
                </a:solidFill>
              </a:rPr>
              <a:t>Институт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агроинженерии</a:t>
            </a:r>
            <a:r>
              <a:rPr lang="ru-RU" sz="1600" dirty="0" smtClean="0">
                <a:solidFill>
                  <a:schemeClr val="bg1"/>
                </a:solidFill>
              </a:rPr>
              <a:t> и пищевых систем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4804360" name="TextBox 764804359"/>
          <p:cNvSpPr txBox="1"/>
          <p:nvPr/>
        </p:nvSpPr>
        <p:spPr bwMode="auto">
          <a:xfrm>
            <a:off x="5989575" y="505582"/>
            <a:ext cx="5669928" cy="4270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 dirty="0" err="1">
                <a:solidFill>
                  <a:srgbClr val="002060"/>
                </a:solidFill>
              </a:rPr>
              <a:t>Основные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характеристики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программы</a:t>
            </a:r>
            <a:r>
              <a:rPr sz="2200" b="1" dirty="0">
                <a:solidFill>
                  <a:srgbClr val="002060"/>
                </a:solidFill>
              </a:rPr>
              <a:t>:</a:t>
            </a:r>
            <a:endParaRPr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1974387244" name="Таблица 197438724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3730684"/>
              </p:ext>
            </p:extLst>
          </p:nvPr>
        </p:nvGraphicFramePr>
        <p:xfrm>
          <a:off x="6012610" y="1182471"/>
          <a:ext cx="5539225" cy="3627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59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0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9002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600" b="1" i="0" u="none" strike="noStrike" cap="none" spc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Объем программы: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0" i="0" u="none" strike="noStrike" cap="none" spc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262 </a:t>
                      </a:r>
                      <a:r>
                        <a:rPr lang="ru-RU" sz="1600" b="0" i="0" u="none" strike="noStrike" cap="none" spc="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академичеких</a:t>
                      </a:r>
                      <a:r>
                        <a:rPr lang="ru-RU" sz="1600" b="0" i="0" u="none" strike="noStrike" cap="none" spc="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cap="none" spc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часа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002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600" b="1" i="0" u="none" strike="noStrike" cap="none" spc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Продолжительность обучения:</a:t>
                      </a:r>
                      <a:endParaRPr sz="16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0" i="0" u="none" strike="noStrike" cap="none" spc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12 недель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862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600" b="1" i="0" u="none" strike="noStrike" cap="none" spc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 об окончании: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0" i="0" u="none" strike="noStrike" cap="none" spc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Диплом о переподготовке</a:t>
                      </a:r>
                      <a:endParaRPr sz="16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457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600" b="1" i="0" u="none" strike="noStrike" cap="none" spc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Форма обучения: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Очная с применением дистанционных образовательных технологий (ДОТ)</a:t>
                      </a: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002"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00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8444538" name="TextBox 1228444537"/>
          <p:cNvSpPr txBox="1"/>
          <p:nvPr/>
        </p:nvSpPr>
        <p:spPr bwMode="auto">
          <a:xfrm>
            <a:off x="5648669" y="4580543"/>
            <a:ext cx="6974652" cy="918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ea typeface="Times New Roman"/>
              </a:rPr>
              <a:t>Программа соответствует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ea typeface="Times New Roman"/>
              </a:rPr>
              <a:t>профессиональным стандартам: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2250" y="5513081"/>
            <a:ext cx="4935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«Служебная кинологическая деятельность»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802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3358"/>
            <a:ext cx="10515600" cy="47536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</a:rPr>
              <a:t>Кинолог </a:t>
            </a:r>
            <a:r>
              <a:rPr lang="ru-RU" dirty="0">
                <a:solidFill>
                  <a:srgbClr val="002060"/>
                </a:solidFill>
              </a:rPr>
              <a:t>– это специалист, деятельность которого основывается на воспитании собак, коррекции их поведения для достижения определенных </a:t>
            </a:r>
            <a:r>
              <a:rPr lang="ru-RU" dirty="0" smtClean="0">
                <a:solidFill>
                  <a:srgbClr val="002060"/>
                </a:solidFill>
              </a:rPr>
              <a:t>результатов.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Основные </a:t>
            </a:r>
            <a:r>
              <a:rPr lang="ru-RU" dirty="0">
                <a:solidFill>
                  <a:srgbClr val="002060"/>
                </a:solidFill>
              </a:rPr>
              <a:t>обязанности – содержание животных, кормление, выгул, обучение командам и выполнению различных задач, содействие в своевременном прохождении медицинского осмотра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Специализация </a:t>
            </a:r>
            <a:r>
              <a:rPr lang="ru-RU" dirty="0" smtClean="0">
                <a:solidFill>
                  <a:srgbClr val="002060"/>
                </a:solidFill>
              </a:rPr>
              <a:t>кинолога</a:t>
            </a:r>
            <a:r>
              <a:rPr lang="ru-RU" dirty="0">
                <a:solidFill>
                  <a:srgbClr val="002060"/>
                </a:solidFill>
              </a:rPr>
              <a:t> делится на несколько областей, </a:t>
            </a:r>
            <a:r>
              <a:rPr lang="ru-RU" dirty="0" smtClean="0">
                <a:solidFill>
                  <a:srgbClr val="002060"/>
                </a:solidFill>
              </a:rPr>
              <a:t>по которым </a:t>
            </a:r>
            <a:r>
              <a:rPr lang="ru-RU" dirty="0">
                <a:solidFill>
                  <a:srgbClr val="002060"/>
                </a:solidFill>
              </a:rPr>
              <a:t>требуется наличие не только базисных знаний, но и узкопрофильных.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rgbClr val="002060"/>
                </a:solidFill>
              </a:rPr>
              <a:t>Хендлеры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подготавливают собак для участия в </a:t>
            </a:r>
            <a:r>
              <a:rPr lang="ru-RU" dirty="0" smtClean="0">
                <a:solidFill>
                  <a:srgbClr val="002060"/>
                </a:solidFill>
              </a:rPr>
              <a:t>выставках 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Эксперты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занимаются изучением и разведение одной или нескольких </a:t>
            </a:r>
            <a:r>
              <a:rPr lang="ru-RU" dirty="0" smtClean="0">
                <a:solidFill>
                  <a:srgbClr val="002060"/>
                </a:solidFill>
              </a:rPr>
              <a:t>пород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нструкторы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помогают в обучении домашних </a:t>
            </a:r>
            <a:r>
              <a:rPr lang="ru-RU" dirty="0" smtClean="0">
                <a:solidFill>
                  <a:srgbClr val="002060"/>
                </a:solidFill>
              </a:rPr>
              <a:t>питомцев 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rgbClr val="002060"/>
                </a:solidFill>
              </a:rPr>
              <a:t>Грумеры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выполняют процедуры по уходу за </a:t>
            </a:r>
            <a:r>
              <a:rPr lang="ru-RU" dirty="0" smtClean="0">
                <a:solidFill>
                  <a:srgbClr val="002060"/>
                </a:solidFill>
              </a:rPr>
              <a:t>животными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иетологи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составляют правильный рацион, обучают владельцев особенностям питания собак.</a:t>
            </a:r>
          </a:p>
        </p:txBody>
      </p:sp>
    </p:spTree>
    <p:extLst>
      <p:ext uri="{BB962C8B-B14F-4D97-AF65-F5344CB8AC3E}">
        <p14:creationId xmlns="" xmlns:p14="http://schemas.microsoft.com/office/powerpoint/2010/main" val="383049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328115" name="TextBox 600328114"/>
          <p:cNvSpPr txBox="1"/>
          <p:nvPr/>
        </p:nvSpPr>
        <p:spPr bwMode="auto">
          <a:xfrm>
            <a:off x="460090" y="3223811"/>
            <a:ext cx="7501775" cy="80009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>
                <a:solidFill>
                  <a:srgbClr val="002060"/>
                </a:solidFill>
              </a:rPr>
              <a:t>Требования</a:t>
            </a:r>
            <a:r>
              <a:rPr sz="2400" b="1" dirty="0">
                <a:solidFill>
                  <a:srgbClr val="002060"/>
                </a:solidFill>
              </a:rPr>
              <a:t> к </a:t>
            </a:r>
            <a:r>
              <a:rPr sz="2400" b="1" dirty="0" err="1">
                <a:solidFill>
                  <a:srgbClr val="002060"/>
                </a:solidFill>
              </a:rPr>
              <a:t>поступающим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rgbClr val="002060"/>
                </a:solidFill>
              </a:rPr>
              <a:t>и </a:t>
            </a:r>
            <a:r>
              <a:rPr sz="2400" b="1" dirty="0" err="1">
                <a:solidFill>
                  <a:srgbClr val="002060"/>
                </a:solidFill>
              </a:rPr>
              <a:t>начальная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dirty="0" err="1">
                <a:solidFill>
                  <a:srgbClr val="002060"/>
                </a:solidFill>
              </a:rPr>
              <a:t>подготовка</a:t>
            </a:r>
            <a:r>
              <a:rPr sz="2400" b="1" dirty="0">
                <a:solidFill>
                  <a:srgbClr val="002060"/>
                </a:solidFill>
              </a:rPr>
              <a:t>: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121110654" name="TextBox 121110653"/>
          <p:cNvSpPr txBox="1"/>
          <p:nvPr/>
        </p:nvSpPr>
        <p:spPr bwMode="auto">
          <a:xfrm>
            <a:off x="460090" y="4023902"/>
            <a:ext cx="6532879" cy="262886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Возраст от 18 лет, хорошее здоровье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Так же будущий кинолог должен быть: </a:t>
            </a:r>
          </a:p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терпеливым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целеустремленным </a:t>
            </a:r>
            <a:r>
              <a:rPr lang="ru-RU" dirty="0" smtClean="0">
                <a:solidFill>
                  <a:srgbClr val="002060"/>
                </a:solidFill>
              </a:rPr>
              <a:t>(обучение </a:t>
            </a:r>
            <a:r>
              <a:rPr lang="ru-RU" dirty="0">
                <a:solidFill>
                  <a:srgbClr val="002060"/>
                </a:solidFill>
              </a:rPr>
              <a:t>животных командам и коррекция их поведения требует психологической выдержки и эмоциональной </a:t>
            </a:r>
            <a:r>
              <a:rPr lang="ru-RU" dirty="0" smtClean="0">
                <a:solidFill>
                  <a:srgbClr val="002060"/>
                </a:solidFill>
              </a:rPr>
              <a:t>устойчивости);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внимательным, добрым (</a:t>
            </a:r>
            <a:r>
              <a:rPr lang="ru-RU" dirty="0" smtClean="0">
                <a:solidFill>
                  <a:srgbClr val="002060"/>
                </a:solidFill>
              </a:rPr>
              <a:t>предполагает </a:t>
            </a:r>
            <a:r>
              <a:rPr lang="ru-RU" dirty="0">
                <a:solidFill>
                  <a:srgbClr val="002060"/>
                </a:solidFill>
              </a:rPr>
              <a:t>наличие любви и уважения к </a:t>
            </a:r>
            <a:r>
              <a:rPr lang="ru-RU" dirty="0" smtClean="0">
                <a:solidFill>
                  <a:srgbClr val="002060"/>
                </a:solidFill>
              </a:rPr>
              <a:t>животным).</a:t>
            </a:r>
            <a:endParaRPr sz="2400" b="0" dirty="0">
              <a:solidFill>
                <a:srgbClr val="002060"/>
              </a:solidFill>
            </a:endParaRPr>
          </a:p>
        </p:txBody>
      </p:sp>
      <p:sp>
        <p:nvSpPr>
          <p:cNvPr id="371703314" name="TextBox 371703313"/>
          <p:cNvSpPr txBox="1"/>
          <p:nvPr/>
        </p:nvSpPr>
        <p:spPr bwMode="auto">
          <a:xfrm>
            <a:off x="521637" y="823509"/>
            <a:ext cx="4049635" cy="446212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>
                <a:solidFill>
                  <a:srgbClr val="002060"/>
                </a:solidFill>
              </a:rPr>
              <a:t>Для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dirty="0" err="1">
                <a:solidFill>
                  <a:srgbClr val="002060"/>
                </a:solidFill>
              </a:rPr>
              <a:t>кого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dirty="0" err="1">
                <a:solidFill>
                  <a:srgbClr val="002060"/>
                </a:solidFill>
              </a:rPr>
              <a:t>эта</a:t>
            </a:r>
            <a:r>
              <a:rPr sz="2400" b="1" dirty="0">
                <a:solidFill>
                  <a:srgbClr val="002060"/>
                </a:solidFill>
              </a:rPr>
              <a:t> </a:t>
            </a:r>
            <a:r>
              <a:rPr sz="2400" b="1" dirty="0" err="1">
                <a:solidFill>
                  <a:srgbClr val="002060"/>
                </a:solidFill>
              </a:rPr>
              <a:t>программа</a:t>
            </a:r>
            <a:r>
              <a:rPr sz="2400" b="1" dirty="0">
                <a:solidFill>
                  <a:srgbClr val="002060"/>
                </a:solidFill>
              </a:rPr>
              <a:t>?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121641014" name="TextBox 2121641013"/>
          <p:cNvSpPr txBox="1"/>
          <p:nvPr/>
        </p:nvSpPr>
        <p:spPr bwMode="auto">
          <a:xfrm>
            <a:off x="460090" y="1430181"/>
            <a:ext cx="6758395" cy="115397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400" b="0" dirty="0" smtClean="0">
                <a:solidFill>
                  <a:srgbClr val="002060"/>
                </a:solidFill>
              </a:rPr>
              <a:t>Данный </a:t>
            </a:r>
            <a:r>
              <a:rPr sz="2400" b="0" dirty="0" err="1" smtClean="0">
                <a:solidFill>
                  <a:srgbClr val="002060"/>
                </a:solidFill>
              </a:rPr>
              <a:t>курс</a:t>
            </a:r>
            <a:r>
              <a:rPr sz="2400" b="0" dirty="0" smtClean="0">
                <a:solidFill>
                  <a:srgbClr val="002060"/>
                </a:solidFill>
              </a:rPr>
              <a:t> </a:t>
            </a:r>
            <a:r>
              <a:rPr sz="2400" b="0" dirty="0" err="1" smtClean="0">
                <a:solidFill>
                  <a:srgbClr val="002060"/>
                </a:solidFill>
              </a:rPr>
              <a:t>подойдет</a:t>
            </a:r>
            <a:r>
              <a:rPr lang="ru-RU" sz="2400" b="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лицам, имеющим </a:t>
            </a:r>
            <a:r>
              <a:rPr lang="ru-RU" sz="2400" dirty="0">
                <a:solidFill>
                  <a:srgbClr val="002060"/>
                </a:solidFill>
              </a:rPr>
              <a:t>или </a:t>
            </a:r>
            <a:r>
              <a:rPr lang="ru-RU" sz="2400" dirty="0" smtClean="0">
                <a:solidFill>
                  <a:srgbClr val="002060"/>
                </a:solidFill>
              </a:rPr>
              <a:t>получающим </a:t>
            </a:r>
            <a:r>
              <a:rPr lang="ru-RU" sz="2400" dirty="0">
                <a:solidFill>
                  <a:srgbClr val="002060"/>
                </a:solidFill>
              </a:rPr>
              <a:t>среднее профессиональное и (или) высшее образование.</a:t>
            </a:r>
            <a:endParaRPr sz="2400" b="0" dirty="0">
              <a:solidFill>
                <a:srgbClr val="002060"/>
              </a:solidFill>
            </a:endParaRPr>
          </a:p>
        </p:txBody>
      </p:sp>
      <p:pic>
        <p:nvPicPr>
          <p:cNvPr id="2050" name="Picture 2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 r="10083"/>
          <a:stretch>
            <a:fillRect/>
          </a:stretch>
        </p:blipFill>
        <p:spPr bwMode="auto">
          <a:xfrm flipH="1">
            <a:off x="7220307" y="0"/>
            <a:ext cx="497169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997234" name="TextBox 1759997233"/>
          <p:cNvSpPr txBox="1"/>
          <p:nvPr/>
        </p:nvSpPr>
        <p:spPr bwMode="auto">
          <a:xfrm>
            <a:off x="0" y="193151"/>
            <a:ext cx="5856224" cy="50526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800" b="1" i="0" u="none" strike="noStrike" cap="none" spc="0" dirty="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После прохождения обучения </a:t>
            </a:r>
            <a:r>
              <a:rPr lang="ru-RU" sz="2800" b="1" i="0" u="none" strike="noStrike" cap="none" spc="0" dirty="0" smtClean="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:</a:t>
            </a:r>
            <a:endParaRPr sz="2800" b="1" i="0" u="none" strike="noStrike" cap="none" spc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98806558" name="TextBox 1498806557"/>
          <p:cNvSpPr txBox="1"/>
          <p:nvPr/>
        </p:nvSpPr>
        <p:spPr bwMode="auto">
          <a:xfrm>
            <a:off x="263222" y="856309"/>
            <a:ext cx="5839405" cy="53120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Вы готовы к выполнению обязанностей </a:t>
            </a:r>
            <a:r>
              <a:rPr lang="ru-RU" sz="2400" dirty="0">
                <a:solidFill>
                  <a:srgbClr val="002060"/>
                </a:solidFill>
              </a:rPr>
              <a:t>кинолога, способны заниматься содержанием, разведением, дрессировкой, подготовкой служебных собак к соревнованиям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Вы умеете проводить испытания собак, поступающих на службу, соблюдать правила безопасной работы с ними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Вы понимаете специфику подготовки собак в зависимости от вида службы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Рисунок 4" descr="C:\Users\HP\Downloads\P1050383.JPG"/>
          <p:cNvPicPr/>
          <p:nvPr/>
        </p:nvPicPr>
        <p:blipFill>
          <a:blip r:embed="rId3" cstate="print"/>
          <a:srcRect l="41840" t="19424" r="18847" b="23368"/>
          <a:stretch>
            <a:fillRect/>
          </a:stretch>
        </p:blipFill>
        <p:spPr bwMode="auto">
          <a:xfrm>
            <a:off x="5204980" y="-1"/>
            <a:ext cx="4163307" cy="3605841"/>
          </a:xfrm>
          <a:prstGeom prst="flowChartMerg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P\Downloads\P1050385.JPG"/>
          <p:cNvPicPr/>
          <p:nvPr/>
        </p:nvPicPr>
        <p:blipFill>
          <a:blip r:embed="rId4" cstate="print"/>
          <a:srcRect l="29984" t="24220" r="39468" b="25437"/>
          <a:stretch>
            <a:fillRect/>
          </a:stretch>
        </p:blipFill>
        <p:spPr bwMode="auto">
          <a:xfrm>
            <a:off x="5236233" y="3738832"/>
            <a:ext cx="4028535" cy="3119168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P\Downloads\P1050401.JPG"/>
          <p:cNvPicPr/>
          <p:nvPr/>
        </p:nvPicPr>
        <p:blipFill>
          <a:blip r:embed="rId5" cstate="print"/>
          <a:srcRect l="14912" t="2918" r="19285" b="22957"/>
          <a:stretch>
            <a:fillRect/>
          </a:stretch>
        </p:blipFill>
        <p:spPr bwMode="auto">
          <a:xfrm>
            <a:off x="7642672" y="0"/>
            <a:ext cx="4139352" cy="3286664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P\Downloads\P1050349.JPG"/>
          <p:cNvPicPr/>
          <p:nvPr/>
        </p:nvPicPr>
        <p:blipFill>
          <a:blip r:embed="rId6" cstate="print"/>
          <a:srcRect l="25472" t="24321" r="36877" b="27199"/>
          <a:stretch>
            <a:fillRect/>
          </a:stretch>
        </p:blipFill>
        <p:spPr bwMode="auto">
          <a:xfrm>
            <a:off x="7622929" y="3631222"/>
            <a:ext cx="4193932" cy="3358663"/>
          </a:xfrm>
          <a:prstGeom prst="flowChartMerg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HP\Downloads\P1050274.JPG"/>
          <p:cNvPicPr/>
          <p:nvPr/>
        </p:nvPicPr>
        <p:blipFill>
          <a:blip r:embed="rId7" cstate="print"/>
          <a:srcRect l="28963" t="22356" r="43447" b="30717"/>
          <a:stretch>
            <a:fillRect/>
          </a:stretch>
        </p:blipFill>
        <p:spPr bwMode="auto">
          <a:xfrm flipH="1">
            <a:off x="10058400" y="3450614"/>
            <a:ext cx="2133600" cy="3407386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HP\Downloads\P1050302.JPG" hidden="1"/>
          <p:cNvPicPr/>
          <p:nvPr/>
        </p:nvPicPr>
        <p:blipFill>
          <a:blip r:embed="rId8" cstate="print"/>
          <a:srcRect l="43572" t="20822"/>
          <a:stretch>
            <a:fillRect/>
          </a:stretch>
        </p:blipFill>
        <p:spPr bwMode="auto">
          <a:xfrm flipH="1" flipV="1">
            <a:off x="10687050" y="0"/>
            <a:ext cx="1504950" cy="2752725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835590" name="TextBox 1975835589"/>
          <p:cNvSpPr txBox="1"/>
          <p:nvPr/>
        </p:nvSpPr>
        <p:spPr bwMode="auto">
          <a:xfrm>
            <a:off x="1082541" y="604821"/>
            <a:ext cx="3590950" cy="4270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>
                <a:solidFill>
                  <a:srgbClr val="002060"/>
                </a:solidFill>
              </a:rPr>
              <a:t>Содержание программы</a:t>
            </a:r>
            <a:endParaRPr sz="3600" b="1">
              <a:solidFill>
                <a:srgbClr val="002060"/>
              </a:solidFill>
            </a:endParaRPr>
          </a:p>
        </p:txBody>
      </p:sp>
      <p:graphicFrame>
        <p:nvGraphicFramePr>
          <p:cNvPr id="1469107469" name="Таблица 146910746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73906776"/>
              </p:ext>
            </p:extLst>
          </p:nvPr>
        </p:nvGraphicFramePr>
        <p:xfrm>
          <a:off x="1082541" y="1250562"/>
          <a:ext cx="10310497" cy="36019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104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365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Модуль 1.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Анатомия и физиология собаки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699" algn="ctr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546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algn="ctr">
                      <a:noFill/>
                    </a:lnL>
                    <a:lnR algn="ctr">
                      <a:noFill/>
                    </a:ln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42118094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Модуль 2.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Содержание и уход за собаками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24293413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Модуль 3.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Генетика, селекция и биотехника воспроизводства собак 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1610953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36207642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Модуль 4.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Основы ветеринарии 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81385133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823101"/>
                  </a:ext>
                </a:extLst>
              </a:tr>
              <a:tr h="336584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Модуль 5.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Дрессировка и подготовка собак с основами зоопсихологии</a:t>
                      </a: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69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9788069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1590483" name="TextBox 611590482"/>
          <p:cNvSpPr txBox="1"/>
          <p:nvPr/>
        </p:nvSpPr>
        <p:spPr bwMode="auto">
          <a:xfrm>
            <a:off x="6257139" y="531296"/>
            <a:ext cx="1485791" cy="47570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dirty="0" err="1" smtClean="0">
                <a:solidFill>
                  <a:srgbClr val="002060"/>
                </a:solidFill>
              </a:rPr>
              <a:t>Автор</a:t>
            </a:r>
            <a:r>
              <a:rPr lang="ru-RU" sz="2600" b="1" dirty="0" smtClean="0">
                <a:solidFill>
                  <a:srgbClr val="002060"/>
                </a:solidFill>
              </a:rPr>
              <a:t>ы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6854" y="1460944"/>
            <a:ext cx="60783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Баркова</a:t>
            </a:r>
            <a:r>
              <a:rPr lang="ru-RU" dirty="0" smtClean="0">
                <a:solidFill>
                  <a:srgbClr val="002060"/>
                </a:solidFill>
              </a:rPr>
              <a:t> Анна Сергеевна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доктор ветеринарных наук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Шурманова Евгения Игоревна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кандидат ветеринарных наук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err="1" smtClean="0">
                <a:solidFill>
                  <a:srgbClr val="002060"/>
                </a:solidFill>
              </a:rPr>
              <a:t>Антунович</a:t>
            </a:r>
            <a:r>
              <a:rPr lang="ru-RU" dirty="0" smtClean="0">
                <a:solidFill>
                  <a:srgbClr val="002060"/>
                </a:solidFill>
              </a:rPr>
              <a:t> Тамара Геннадьевна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старший преподаватель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Богданович Мария Викторовна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дрессировщик собак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Данный курс создан с целью подготовки специалистов </a:t>
            </a:r>
            <a:r>
              <a:rPr lang="ru-RU" dirty="0">
                <a:solidFill>
                  <a:srgbClr val="002060"/>
                </a:solidFill>
              </a:rPr>
              <a:t>деятельность </a:t>
            </a:r>
            <a:r>
              <a:rPr lang="ru-RU" dirty="0" smtClean="0">
                <a:solidFill>
                  <a:srgbClr val="002060"/>
                </a:solidFill>
              </a:rPr>
              <a:t>которых </a:t>
            </a:r>
            <a:r>
              <a:rPr lang="ru-RU" dirty="0">
                <a:solidFill>
                  <a:srgbClr val="002060"/>
                </a:solidFill>
              </a:rPr>
              <a:t>основывается на воспитании собак, коррекции их поведения для достижения определенных результатов. </a:t>
            </a:r>
          </a:p>
        </p:txBody>
      </p:sp>
      <p:pic>
        <p:nvPicPr>
          <p:cNvPr id="5" name="Picture 2" descr="Кинолог или волонтер с домашними животными. выгул собак службы векторные  иллюстрации | Премиум вектор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15" r="10503" b="-379"/>
          <a:stretch/>
        </p:blipFill>
        <p:spPr bwMode="auto">
          <a:xfrm>
            <a:off x="148307" y="1034121"/>
            <a:ext cx="5152293" cy="47116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8006033" name=" 828006032"/>
          <p:cNvSpPr>
            <a:spLocks/>
          </p:cNvSpPr>
          <p:nvPr/>
        </p:nvSpPr>
        <p:spPr bwMode="auto">
          <a:xfrm>
            <a:off x="759210" y="4011943"/>
            <a:ext cx="5124005" cy="2088000"/>
          </a:xfrm>
        </p:spPr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sz="2800" b="1" i="0" u="none" strike="noStrike" cap="none" spc="0" dirty="0">
                <a:solidFill>
                  <a:schemeClr val="bg1"/>
                </a:solidFill>
                <a:latin typeface="Arial"/>
                <a:cs typeface="Arial"/>
              </a:rPr>
              <a:t>Наши контакты:</a:t>
            </a:r>
            <a:endParaRPr sz="2800" b="1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sz="20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телефон: 8 (4012) </a:t>
            </a:r>
            <a:r>
              <a:rPr lang="ru-RU" sz="2000" b="0" i="0" u="none" strike="noStrike" cap="none" spc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99-53-40</a:t>
            </a:r>
            <a:endParaRPr lang="ru-RU" sz="2000" b="0" i="0" u="none" strike="noStrike" cap="none" spc="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адрес: г.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Калининград,Советский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пр.1, </a:t>
            </a:r>
            <a:endParaRPr lang="ru-RU" sz="2000" b="0" i="0" u="none" strike="noStrike" cap="none" spc="0" dirty="0" smtClean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ru-RU" sz="2000" b="0" i="0" u="none" strike="noStrike" cap="none" spc="0" dirty="0" err="1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каб</a:t>
            </a:r>
            <a:r>
              <a:rPr lang="ru-RU" sz="2000" b="0" i="0" u="none" strike="noStrike" cap="none" spc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. 320</a:t>
            </a:r>
            <a:endParaRPr sz="20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e-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Arial"/>
                <a:ea typeface="Arial"/>
                <a:cs typeface="Arial"/>
              </a:rPr>
              <a:t>mail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: cdo@klgtu.ru</a:t>
            </a:r>
            <a:endParaRPr sz="20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0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сайт: </a:t>
            </a:r>
            <a:r>
              <a:rPr lang="ru-RU" sz="2000" b="0" i="0" u="none" strike="noStrike" cap="none" spc="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www.klgtu.ru</a:t>
            </a:r>
          </a:p>
        </p:txBody>
      </p:sp>
      <p:sp>
        <p:nvSpPr>
          <p:cNvPr id="352076580" name="TextBox 352076579"/>
          <p:cNvSpPr txBox="1"/>
          <p:nvPr/>
        </p:nvSpPr>
        <p:spPr bwMode="auto">
          <a:xfrm>
            <a:off x="517585" y="998525"/>
            <a:ext cx="5581290" cy="186172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 dirty="0" err="1">
                <a:solidFill>
                  <a:schemeClr val="bg1"/>
                </a:solidFill>
              </a:rPr>
              <a:t>Узнать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подробности</a:t>
            </a:r>
            <a:r>
              <a:rPr sz="2400" dirty="0">
                <a:solidFill>
                  <a:schemeClr val="bg1"/>
                </a:solidFill>
              </a:rPr>
              <a:t> и </a:t>
            </a:r>
          </a:p>
          <a:p>
            <a:pPr algn="l">
              <a:defRPr/>
            </a:pPr>
            <a:r>
              <a:rPr sz="2400" dirty="0" err="1">
                <a:solidFill>
                  <a:schemeClr val="bg1"/>
                </a:solidFill>
              </a:rPr>
              <a:t>записаться</a:t>
            </a:r>
            <a:r>
              <a:rPr sz="2400" dirty="0">
                <a:solidFill>
                  <a:schemeClr val="bg1"/>
                </a:solidFill>
              </a:rPr>
              <a:t> в </a:t>
            </a:r>
            <a:r>
              <a:rPr sz="2400" dirty="0" err="1">
                <a:solidFill>
                  <a:schemeClr val="bg1"/>
                </a:solidFill>
              </a:rPr>
              <a:t>ближайшую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группу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  <a:p>
            <a:pPr algn="l">
              <a:defRPr/>
            </a:pPr>
            <a:r>
              <a:rPr sz="2400" dirty="0">
                <a:solidFill>
                  <a:schemeClr val="bg1"/>
                </a:solidFill>
              </a:rPr>
              <a:t>(</a:t>
            </a:r>
            <a:r>
              <a:rPr sz="2400" dirty="0" err="1">
                <a:solidFill>
                  <a:schemeClr val="bg1"/>
                </a:solidFill>
              </a:rPr>
              <a:t>или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sz="2400" dirty="0" err="1" smtClean="0">
                <a:solidFill>
                  <a:schemeClr val="bg1"/>
                </a:solidFill>
              </a:rPr>
              <a:t>индивидуальное</a:t>
            </a:r>
            <a:r>
              <a:rPr sz="2400" dirty="0" smtClean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обучение</a:t>
            </a:r>
            <a:r>
              <a:rPr sz="2400" dirty="0">
                <a:solidFill>
                  <a:schemeClr val="bg1"/>
                </a:solidFill>
              </a:rPr>
              <a:t>) </a:t>
            </a:r>
          </a:p>
          <a:p>
            <a:pPr algn="l">
              <a:defRPr/>
            </a:pPr>
            <a:r>
              <a:rPr sz="2400" dirty="0" err="1">
                <a:solidFill>
                  <a:schemeClr val="bg1"/>
                </a:solidFill>
              </a:rPr>
              <a:t>Вы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 smtClean="0">
                <a:solidFill>
                  <a:schemeClr val="bg1"/>
                </a:solidFill>
              </a:rPr>
              <a:t>можете</a:t>
            </a:r>
            <a:r>
              <a:rPr lang="ru-RU" sz="2400" dirty="0" smtClean="0">
                <a:solidFill>
                  <a:schemeClr val="bg1"/>
                </a:solidFill>
              </a:rPr>
              <a:t>,</a:t>
            </a:r>
            <a:r>
              <a:rPr sz="2400" dirty="0" smtClean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обратившись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>
                <a:solidFill>
                  <a:schemeClr val="bg1"/>
                </a:solidFill>
              </a:rPr>
              <a:t>по</a:t>
            </a:r>
            <a:r>
              <a:rPr sz="2400" dirty="0">
                <a:solidFill>
                  <a:schemeClr val="bg1"/>
                </a:solidFill>
              </a:rPr>
              <a:t> </a:t>
            </a:r>
            <a:r>
              <a:rPr sz="2400" dirty="0" err="1" smtClean="0">
                <a:solidFill>
                  <a:schemeClr val="bg1"/>
                </a:solidFill>
              </a:rPr>
              <a:t>телефону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  <a:r>
              <a:rPr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+7-903-086-25-45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:\Users\HP\Downloads\P1050389.JPG"/>
          <p:cNvPicPr/>
          <p:nvPr/>
        </p:nvPicPr>
        <p:blipFill>
          <a:blip r:embed="rId3" cstate="print"/>
          <a:srcRect l="40567" r="10208" b="21741"/>
          <a:stretch>
            <a:fillRect/>
          </a:stretch>
        </p:blipFill>
        <p:spPr bwMode="auto">
          <a:xfrm>
            <a:off x="6288656" y="0"/>
            <a:ext cx="5929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336</Words>
  <Application>Microsoft Office PowerPoint</Application>
  <DocSecurity>0</DocSecurity>
  <PresentationFormat>Произвольный</PresentationFormat>
  <Paragraphs>74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Антон Кисель</dc:creator>
  <cp:keywords/>
  <dc:description/>
  <cp:lastModifiedBy>HP</cp:lastModifiedBy>
  <cp:revision>53</cp:revision>
  <dcterms:created xsi:type="dcterms:W3CDTF">2012-12-03T06:56:55Z</dcterms:created>
  <dcterms:modified xsi:type="dcterms:W3CDTF">2023-08-03T14:04:10Z</dcterms:modified>
  <cp:category/>
  <dc:identifier/>
  <cp:contentStatus/>
  <dc:language/>
  <cp:version/>
</cp:coreProperties>
</file>