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68" r:id="rId3"/>
    <p:sldId id="28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12" r:id="rId12"/>
    <p:sldId id="276" r:id="rId13"/>
    <p:sldId id="277" r:id="rId14"/>
    <p:sldId id="278" r:id="rId15"/>
    <p:sldId id="280" r:id="rId16"/>
    <p:sldId id="284" r:id="rId17"/>
    <p:sldId id="293" r:id="rId18"/>
    <p:sldId id="294" r:id="rId19"/>
    <p:sldId id="295" r:id="rId20"/>
    <p:sldId id="296" r:id="rId21"/>
    <p:sldId id="285" r:id="rId22"/>
    <p:sldId id="290" r:id="rId23"/>
    <p:sldId id="308" r:id="rId24"/>
    <p:sldId id="287" r:id="rId25"/>
    <p:sldId id="309" r:id="rId26"/>
    <p:sldId id="311" r:id="rId27"/>
    <p:sldId id="257" r:id="rId28"/>
    <p:sldId id="258" r:id="rId29"/>
    <p:sldId id="259" r:id="rId30"/>
    <p:sldId id="260" r:id="rId31"/>
    <p:sldId id="261" r:id="rId32"/>
    <p:sldId id="264" r:id="rId33"/>
    <p:sldId id="303" r:id="rId34"/>
    <p:sldId id="313" r:id="rId35"/>
    <p:sldId id="267" r:id="rId3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AE2C"/>
    <a:srgbClr val="DE8400"/>
    <a:srgbClr val="985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5796819614977"/>
          <c:y val="0.22155569285591126"/>
          <c:w val="0.83835440547989404"/>
          <c:h val="0.61083841025346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ВУЗ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40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Курсы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Трудоустроены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0848128"/>
        <c:axId val="50849664"/>
        <c:axId val="0"/>
      </c:bar3DChart>
      <c:catAx>
        <c:axId val="508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849664"/>
        <c:crosses val="autoZero"/>
        <c:auto val="1"/>
        <c:lblAlgn val="ctr"/>
        <c:lblOffset val="100"/>
        <c:noMultiLvlLbl val="0"/>
      </c:catAx>
      <c:valAx>
        <c:axId val="50849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848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rgbClr val="C00000"/>
                </a:solidFill>
              </a:defRPr>
            </a:pPr>
            <a:endParaRPr lang="ru-RU"/>
          </a:p>
        </c:txPr>
      </c:dTable>
      <c:spPr>
        <a:noFill/>
        <a:ln w="2539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6F545-052E-46B9-A47A-70330ECCD033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55DDC84D-22CA-42B9-9C60-F1C14160F6FA}">
      <dgm:prSet/>
      <dgm:spPr>
        <a:solidFill>
          <a:srgbClr val="0000FF">
            <a:alpha val="50000"/>
          </a:srgbClr>
        </a:solidFill>
      </dgm:spPr>
      <dgm:t>
        <a:bodyPr/>
        <a:lstStyle/>
        <a:p>
          <a:pPr marR="0" algn="ctr" rtl="0"/>
          <a:r>
            <a:rPr lang="ru-RU" b="1" baseline="0" smtClean="0">
              <a:latin typeface="Arial"/>
            </a:rPr>
            <a:t>«ХОЧУ»</a:t>
          </a:r>
        </a:p>
        <a:p>
          <a:pPr marR="0" algn="ctr" rtl="0"/>
          <a:r>
            <a:rPr lang="ru-RU" b="1" baseline="0" smtClean="0">
              <a:latin typeface="Arial"/>
            </a:rPr>
            <a:t>Личностные цели и ценности</a:t>
          </a:r>
          <a:endParaRPr lang="ru-RU" smtClean="0"/>
        </a:p>
      </dgm:t>
    </dgm:pt>
    <dgm:pt modelId="{04A41986-7AE0-4871-AA58-D622E4E92E31}" type="parTrans" cxnId="{EC214735-E716-4FF3-ACFA-12324627B2B8}">
      <dgm:prSet/>
      <dgm:spPr/>
      <dgm:t>
        <a:bodyPr/>
        <a:lstStyle/>
        <a:p>
          <a:endParaRPr lang="ru-RU"/>
        </a:p>
      </dgm:t>
    </dgm:pt>
    <dgm:pt modelId="{7D8F6C1D-7D55-4009-8D66-16BAC5853F93}" type="sibTrans" cxnId="{EC214735-E716-4FF3-ACFA-12324627B2B8}">
      <dgm:prSet/>
      <dgm:spPr/>
      <dgm:t>
        <a:bodyPr/>
        <a:lstStyle/>
        <a:p>
          <a:endParaRPr lang="ru-RU"/>
        </a:p>
      </dgm:t>
    </dgm:pt>
    <dgm:pt modelId="{763C41FD-5887-4BAD-893B-F104C2CA06D0}">
      <dgm:prSet/>
      <dgm:spPr>
        <a:solidFill>
          <a:srgbClr val="DE8400">
            <a:alpha val="50000"/>
          </a:srgbClr>
        </a:solidFill>
      </dgm:spPr>
      <dgm:t>
        <a:bodyPr/>
        <a:lstStyle/>
        <a:p>
          <a:pPr marR="0" algn="ctr" rtl="0"/>
          <a:endParaRPr lang="ru-RU" b="1" baseline="0" smtClean="0">
            <a:latin typeface="Arial"/>
          </a:endParaRPr>
        </a:p>
        <a:p>
          <a:pPr marR="0" algn="ctr" rtl="0"/>
          <a:r>
            <a:rPr lang="ru-RU" b="1" baseline="0" smtClean="0">
              <a:latin typeface="Arial"/>
            </a:rPr>
            <a:t>«МОГУ»</a:t>
          </a:r>
        </a:p>
        <a:p>
          <a:pPr marR="0" algn="ctr" rtl="0"/>
          <a:r>
            <a:rPr lang="ru-RU" b="1" baseline="0" smtClean="0">
              <a:latin typeface="Arial"/>
            </a:rPr>
            <a:t>Человеческие возможности</a:t>
          </a:r>
          <a:endParaRPr lang="ru-RU" smtClean="0"/>
        </a:p>
      </dgm:t>
    </dgm:pt>
    <dgm:pt modelId="{F579EA9D-5842-4DF7-B7E7-2EC5D3EC766F}" type="parTrans" cxnId="{E2152449-4DF4-4436-95AE-A6DD2B578287}">
      <dgm:prSet/>
      <dgm:spPr/>
      <dgm:t>
        <a:bodyPr/>
        <a:lstStyle/>
        <a:p>
          <a:endParaRPr lang="ru-RU"/>
        </a:p>
      </dgm:t>
    </dgm:pt>
    <dgm:pt modelId="{45AE6EB3-E89F-4D74-A21A-7E7731B829E0}" type="sibTrans" cxnId="{E2152449-4DF4-4436-95AE-A6DD2B578287}">
      <dgm:prSet/>
      <dgm:spPr/>
      <dgm:t>
        <a:bodyPr/>
        <a:lstStyle/>
        <a:p>
          <a:endParaRPr lang="ru-RU"/>
        </a:p>
      </dgm:t>
    </dgm:pt>
    <dgm:pt modelId="{ADCC208D-937D-4125-9BDB-A65C550EB132}">
      <dgm:prSet/>
      <dgm:spPr>
        <a:solidFill>
          <a:srgbClr val="12AE2C">
            <a:alpha val="49804"/>
          </a:srgbClr>
        </a:solidFill>
      </dgm:spPr>
      <dgm:t>
        <a:bodyPr/>
        <a:lstStyle/>
        <a:p>
          <a:pPr marR="0" algn="ctr" rtl="0"/>
          <a:endParaRPr lang="ru-RU" b="1" baseline="0" smtClean="0">
            <a:latin typeface="Arial"/>
          </a:endParaRPr>
        </a:p>
        <a:p>
          <a:pPr marR="0" algn="ctr" rtl="0"/>
          <a:r>
            <a:rPr lang="ru-RU" b="1" baseline="0" smtClean="0">
              <a:latin typeface="Arial"/>
            </a:rPr>
            <a:t>«НАДО»</a:t>
          </a:r>
        </a:p>
        <a:p>
          <a:pPr marR="0" algn="ctr" rtl="0"/>
          <a:r>
            <a:rPr lang="ru-RU" b="1" baseline="0" smtClean="0">
              <a:latin typeface="Arial"/>
            </a:rPr>
            <a:t>Потребности рынка труда</a:t>
          </a:r>
          <a:endParaRPr lang="ru-RU" smtClean="0"/>
        </a:p>
      </dgm:t>
    </dgm:pt>
    <dgm:pt modelId="{46AD742D-F440-4DD0-9709-37AA91046959}" type="parTrans" cxnId="{25458D64-303F-40AE-88E5-7CED7EE3FCBA}">
      <dgm:prSet/>
      <dgm:spPr/>
      <dgm:t>
        <a:bodyPr/>
        <a:lstStyle/>
        <a:p>
          <a:endParaRPr lang="ru-RU"/>
        </a:p>
      </dgm:t>
    </dgm:pt>
    <dgm:pt modelId="{BF668708-9B29-4890-A7A4-F8B28515CB3D}" type="sibTrans" cxnId="{25458D64-303F-40AE-88E5-7CED7EE3FCBA}">
      <dgm:prSet/>
      <dgm:spPr/>
      <dgm:t>
        <a:bodyPr/>
        <a:lstStyle/>
        <a:p>
          <a:endParaRPr lang="ru-RU"/>
        </a:p>
      </dgm:t>
    </dgm:pt>
    <dgm:pt modelId="{9CD95F4C-EEB2-4EE4-907E-B3588811924A}" type="pres">
      <dgm:prSet presAssocID="{BDA6F545-052E-46B9-A47A-70330ECCD033}" presName="compositeShape" presStyleCnt="0">
        <dgm:presLayoutVars>
          <dgm:chMax val="7"/>
          <dgm:dir/>
          <dgm:resizeHandles val="exact"/>
        </dgm:presLayoutVars>
      </dgm:prSet>
      <dgm:spPr/>
    </dgm:pt>
    <dgm:pt modelId="{AC28845A-73FF-4D86-94F7-307F7E17C095}" type="pres">
      <dgm:prSet presAssocID="{55DDC84D-22CA-42B9-9C60-F1C14160F6FA}" presName="circ1" presStyleLbl="vennNode1" presStyleIdx="0" presStyleCnt="3"/>
      <dgm:spPr/>
      <dgm:t>
        <a:bodyPr/>
        <a:lstStyle/>
        <a:p>
          <a:endParaRPr lang="ru-RU"/>
        </a:p>
      </dgm:t>
    </dgm:pt>
    <dgm:pt modelId="{43C80C53-15A0-45E0-A7F8-D5EAB839E861}" type="pres">
      <dgm:prSet presAssocID="{55DDC84D-22CA-42B9-9C60-F1C14160F6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D18D7-58EA-46D6-BD40-56F3972B1CD8}" type="pres">
      <dgm:prSet presAssocID="{763C41FD-5887-4BAD-893B-F104C2CA06D0}" presName="circ2" presStyleLbl="vennNode1" presStyleIdx="1" presStyleCnt="3"/>
      <dgm:spPr/>
      <dgm:t>
        <a:bodyPr/>
        <a:lstStyle/>
        <a:p>
          <a:endParaRPr lang="ru-RU"/>
        </a:p>
      </dgm:t>
    </dgm:pt>
    <dgm:pt modelId="{D0CE6CAA-0FD0-4C9F-A949-044B2F4D16D6}" type="pres">
      <dgm:prSet presAssocID="{763C41FD-5887-4BAD-893B-F104C2CA06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36031-BB32-4074-812D-0C7A0B54A1A4}" type="pres">
      <dgm:prSet presAssocID="{ADCC208D-937D-4125-9BDB-A65C550EB132}" presName="circ3" presStyleLbl="vennNode1" presStyleIdx="2" presStyleCnt="3"/>
      <dgm:spPr/>
      <dgm:t>
        <a:bodyPr/>
        <a:lstStyle/>
        <a:p>
          <a:endParaRPr lang="ru-RU"/>
        </a:p>
      </dgm:t>
    </dgm:pt>
    <dgm:pt modelId="{DD59766B-56E9-4EBD-80C3-93E32A356FE3}" type="pres">
      <dgm:prSet presAssocID="{ADCC208D-937D-4125-9BDB-A65C550EB1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8E5B9-1ACC-4C27-AE7A-4BD6B796084B}" type="presOf" srcId="{763C41FD-5887-4BAD-893B-F104C2CA06D0}" destId="{275D18D7-58EA-46D6-BD40-56F3972B1CD8}" srcOrd="0" destOrd="0" presId="urn:microsoft.com/office/officeart/2005/8/layout/venn1"/>
    <dgm:cxn modelId="{25458D64-303F-40AE-88E5-7CED7EE3FCBA}" srcId="{BDA6F545-052E-46B9-A47A-70330ECCD033}" destId="{ADCC208D-937D-4125-9BDB-A65C550EB132}" srcOrd="2" destOrd="0" parTransId="{46AD742D-F440-4DD0-9709-37AA91046959}" sibTransId="{BF668708-9B29-4890-A7A4-F8B28515CB3D}"/>
    <dgm:cxn modelId="{8F20B8FB-E7BE-428F-9562-32366A91D15A}" type="presOf" srcId="{ADCC208D-937D-4125-9BDB-A65C550EB132}" destId="{DD59766B-56E9-4EBD-80C3-93E32A356FE3}" srcOrd="1" destOrd="0" presId="urn:microsoft.com/office/officeart/2005/8/layout/venn1"/>
    <dgm:cxn modelId="{B10AF0E6-B112-421D-AB6A-1DD55996A766}" type="presOf" srcId="{ADCC208D-937D-4125-9BDB-A65C550EB132}" destId="{37E36031-BB32-4074-812D-0C7A0B54A1A4}" srcOrd="0" destOrd="0" presId="urn:microsoft.com/office/officeart/2005/8/layout/venn1"/>
    <dgm:cxn modelId="{E2152449-4DF4-4436-95AE-A6DD2B578287}" srcId="{BDA6F545-052E-46B9-A47A-70330ECCD033}" destId="{763C41FD-5887-4BAD-893B-F104C2CA06D0}" srcOrd="1" destOrd="0" parTransId="{F579EA9D-5842-4DF7-B7E7-2EC5D3EC766F}" sibTransId="{45AE6EB3-E89F-4D74-A21A-7E7731B829E0}"/>
    <dgm:cxn modelId="{3759D5BA-A5E1-4813-9289-0A89EEA80931}" type="presOf" srcId="{763C41FD-5887-4BAD-893B-F104C2CA06D0}" destId="{D0CE6CAA-0FD0-4C9F-A949-044B2F4D16D6}" srcOrd="1" destOrd="0" presId="urn:microsoft.com/office/officeart/2005/8/layout/venn1"/>
    <dgm:cxn modelId="{3264A98D-8BE9-4A72-801D-83FA12B073C7}" type="presOf" srcId="{55DDC84D-22CA-42B9-9C60-F1C14160F6FA}" destId="{43C80C53-15A0-45E0-A7F8-D5EAB839E861}" srcOrd="1" destOrd="0" presId="urn:microsoft.com/office/officeart/2005/8/layout/venn1"/>
    <dgm:cxn modelId="{85E418F9-D2A2-41D6-ADB1-4FAB21E645CC}" type="presOf" srcId="{55DDC84D-22CA-42B9-9C60-F1C14160F6FA}" destId="{AC28845A-73FF-4D86-94F7-307F7E17C095}" srcOrd="0" destOrd="0" presId="urn:microsoft.com/office/officeart/2005/8/layout/venn1"/>
    <dgm:cxn modelId="{3D6C21B6-2A1D-49EE-ADA9-29B3394EF1C6}" type="presOf" srcId="{BDA6F545-052E-46B9-A47A-70330ECCD033}" destId="{9CD95F4C-EEB2-4EE4-907E-B3588811924A}" srcOrd="0" destOrd="0" presId="urn:microsoft.com/office/officeart/2005/8/layout/venn1"/>
    <dgm:cxn modelId="{EC214735-E716-4FF3-ACFA-12324627B2B8}" srcId="{BDA6F545-052E-46B9-A47A-70330ECCD033}" destId="{55DDC84D-22CA-42B9-9C60-F1C14160F6FA}" srcOrd="0" destOrd="0" parTransId="{04A41986-7AE0-4871-AA58-D622E4E92E31}" sibTransId="{7D8F6C1D-7D55-4009-8D66-16BAC5853F93}"/>
    <dgm:cxn modelId="{CE27D12B-7767-4DDC-A3BF-2EE79340EC48}" type="presParOf" srcId="{9CD95F4C-EEB2-4EE4-907E-B3588811924A}" destId="{AC28845A-73FF-4D86-94F7-307F7E17C095}" srcOrd="0" destOrd="0" presId="urn:microsoft.com/office/officeart/2005/8/layout/venn1"/>
    <dgm:cxn modelId="{19EE0DBD-BA98-48D8-AF25-E9C979DE6AA6}" type="presParOf" srcId="{9CD95F4C-EEB2-4EE4-907E-B3588811924A}" destId="{43C80C53-15A0-45E0-A7F8-D5EAB839E861}" srcOrd="1" destOrd="0" presId="urn:microsoft.com/office/officeart/2005/8/layout/venn1"/>
    <dgm:cxn modelId="{D0CDA2F6-A276-4579-AADF-5D8078C371B9}" type="presParOf" srcId="{9CD95F4C-EEB2-4EE4-907E-B3588811924A}" destId="{275D18D7-58EA-46D6-BD40-56F3972B1CD8}" srcOrd="2" destOrd="0" presId="urn:microsoft.com/office/officeart/2005/8/layout/venn1"/>
    <dgm:cxn modelId="{26F63F7B-9774-44F4-8685-525884D725B4}" type="presParOf" srcId="{9CD95F4C-EEB2-4EE4-907E-B3588811924A}" destId="{D0CE6CAA-0FD0-4C9F-A949-044B2F4D16D6}" srcOrd="3" destOrd="0" presId="urn:microsoft.com/office/officeart/2005/8/layout/venn1"/>
    <dgm:cxn modelId="{66579FF3-7E6E-41FE-A7C1-77AE28892ED3}" type="presParOf" srcId="{9CD95F4C-EEB2-4EE4-907E-B3588811924A}" destId="{37E36031-BB32-4074-812D-0C7A0B54A1A4}" srcOrd="4" destOrd="0" presId="urn:microsoft.com/office/officeart/2005/8/layout/venn1"/>
    <dgm:cxn modelId="{8CCE7C50-8CCC-43F1-9E17-6D1AF9D712BF}" type="presParOf" srcId="{9CD95F4C-EEB2-4EE4-907E-B3588811924A}" destId="{DD59766B-56E9-4EBD-80C3-93E32A356F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9D005-C37F-48FA-BE88-31EBCB1371B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E0B01-52F3-4DCB-AAE9-FF325FC26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0B01-52F3-4DCB-AAE9-FF325FC26EF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0B01-52F3-4DCB-AAE9-FF325FC26EF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8854-A4E0-4544-A883-39EB5C66492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C8F1-E04E-486C-A3F6-144C2DE94515}" type="slidenum">
              <a:rPr lang="ru-RU" smtClean="0"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90" y="2708920"/>
            <a:ext cx="6514518" cy="2860297"/>
          </a:xfrm>
          <a:prstGeom prst="rect">
            <a:avLst/>
          </a:prstGeom>
        </p:spPr>
      </p:pic>
      <p:sp>
        <p:nvSpPr>
          <p:cNvPr id="5" name="Поле 2"/>
          <p:cNvSpPr txBox="1"/>
          <p:nvPr/>
        </p:nvSpPr>
        <p:spPr>
          <a:xfrm>
            <a:off x="539552" y="260648"/>
            <a:ext cx="8208912" cy="230425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«Комплекс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профориентационных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мероприятий «НАЙДИ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СЕБЯ»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различных возрастных категорий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обучающихся»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методические рекомендации для заместителей директоров по ВР, </a:t>
            </a:r>
            <a:r>
              <a:rPr lang="ru-RU" sz="20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психологов </a:t>
            </a:r>
            <a:r>
              <a:rPr lang="ru-RU" sz="20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ответственных лиц за профориентацию в образовательных организациях)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оле 3"/>
          <p:cNvSpPr txBox="1"/>
          <p:nvPr/>
        </p:nvSpPr>
        <p:spPr>
          <a:xfrm>
            <a:off x="1315590" y="4922886"/>
            <a:ext cx="65145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600" b="1" i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Найди </a:t>
            </a:r>
            <a:r>
              <a:rPr lang="ru-RU" sz="3600" b="1" i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себя …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5853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lvl="0" algn="ctr"/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Из 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опыта работы Директора </a:t>
            </a:r>
            <a:r>
              <a:rPr lang="ru-RU" sz="1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ЦЕНТРА 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400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профориентационной</a:t>
            </a:r>
            <a:r>
              <a:rPr lang="ru-RU" sz="1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работы  </a:t>
            </a:r>
          </a:p>
          <a:p>
            <a:pPr lvl="0" algn="ctr"/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Управления </a:t>
            </a:r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профориентационной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раюоты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и содействия трудоустройству </a:t>
            </a:r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фгбоу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во «</a:t>
            </a:r>
            <a:r>
              <a:rPr lang="ru-RU" sz="1400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кГУТУ</a:t>
            </a:r>
            <a:r>
              <a:rPr lang="ru-RU" sz="1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» </a:t>
            </a:r>
          </a:p>
          <a:p>
            <a:pPr lvl="0" algn="ctr"/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ТихоновОЙ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</a:t>
            </a:r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МаринЫ</a:t>
            </a:r>
            <a:r>
              <a:rPr lang="ru-RU" sz="1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</a:t>
            </a:r>
            <a:r>
              <a:rPr lang="ru-RU" sz="1400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АнатольевнЫ</a:t>
            </a:r>
            <a:endParaRPr lang="ru-RU" sz="1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6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6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«Моя профессия»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4284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latin typeface="+mj-lt"/>
              </a:rPr>
              <a:t>Мониторинг </a:t>
            </a:r>
            <a:r>
              <a:rPr lang="ru-RU" sz="2000" i="1" dirty="0" smtClean="0">
                <a:latin typeface="+mj-lt"/>
              </a:rPr>
              <a:t>поступления 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latin typeface="+mj-lt"/>
              </a:rPr>
              <a:t>Мониторинг трудоустройства </a:t>
            </a:r>
            <a:r>
              <a:rPr lang="ru-RU" sz="2000" i="1" dirty="0" smtClean="0">
                <a:latin typeface="+mj-lt"/>
              </a:rPr>
              <a:t>выпускников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latin typeface="+mj-lt"/>
              </a:rPr>
              <a:t>Мониторинг успешности профессионального роста</a:t>
            </a:r>
            <a:r>
              <a:rPr lang="ru-RU" sz="2000" i="1" dirty="0" smtClean="0">
                <a:latin typeface="+mj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latin typeface="+mj-lt"/>
              </a:rPr>
              <a:t>Книга почета</a:t>
            </a:r>
            <a:r>
              <a:rPr lang="ru-RU" sz="2000" i="1" dirty="0" smtClean="0">
                <a:latin typeface="+mj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latin typeface="+mj-lt"/>
              </a:rPr>
              <a:t>Мониторинг профориентационной работы</a:t>
            </a:r>
            <a:r>
              <a:rPr lang="ru-RU" sz="20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0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4"/>
          <p:cNvSpPr txBox="1"/>
          <p:nvPr/>
        </p:nvSpPr>
        <p:spPr>
          <a:xfrm>
            <a:off x="0" y="58538"/>
            <a:ext cx="9144000" cy="142624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 smtClean="0"/>
              <a:t>ШКОЛА</a:t>
            </a:r>
            <a:endParaRPr lang="ru-RU" dirty="0"/>
          </a:p>
          <a:p>
            <a:r>
              <a:rPr lang="ru-RU" sz="3200" dirty="0" smtClean="0"/>
              <a:t>«ВЕРТИКАЛЬ» СИСТЕМЫ </a:t>
            </a:r>
            <a:endParaRPr lang="ru-RU" sz="3200" dirty="0"/>
          </a:p>
          <a:p>
            <a:r>
              <a:rPr lang="ru-RU" dirty="0"/>
              <a:t>ПРОФОРИЕНТАЦИОННОЙ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91" y="-314906"/>
            <a:ext cx="554461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Комплекс 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профориентационных занятий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различных возрастных категорий учащихся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24944"/>
            <a:ext cx="8712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«Профессия, здравствуй» </a:t>
            </a:r>
            <a:endParaRPr lang="ru-RU" sz="32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r>
              <a:rPr lang="ru-RU" sz="32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(1-2 класс)</a:t>
            </a:r>
          </a:p>
          <a:p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Цель: </a:t>
            </a:r>
            <a:endParaRPr lang="ru-RU" sz="2400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знакомство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детей с разными </a:t>
            </a: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профессиями;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формирование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интереса  к  различным видам труда.</a:t>
            </a:r>
          </a:p>
        </p:txBody>
      </p:sp>
    </p:spTree>
    <p:extLst>
      <p:ext uri="{BB962C8B-B14F-4D97-AF65-F5344CB8AC3E}">
        <p14:creationId xmlns:p14="http://schemas.microsoft.com/office/powerpoint/2010/main" val="3921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Комплекс 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профориентационных занятий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различных возрастных категорий учащихся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31" y="2204865"/>
            <a:ext cx="88044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«Все профессии важны, все профессии нужны» </a:t>
            </a:r>
            <a:endParaRPr lang="ru-RU" sz="3200" b="1" i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r>
              <a:rPr lang="ru-RU" sz="32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(</a:t>
            </a:r>
            <a:r>
              <a:rPr lang="ru-RU" sz="32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3-4 класс)</a:t>
            </a:r>
          </a:p>
          <a:p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Цель: </a:t>
            </a:r>
            <a:endParaRPr lang="ru-RU" sz="2400" b="1" i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формирование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учебно-познавательных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мотивов;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возможность  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испытать себя в приближенной к реальности игровой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ситуации;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расширение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представлений о мире профессий.</a:t>
            </a:r>
            <a:endParaRPr lang="ru-RU" sz="20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4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Комплекс  профориентационных занятий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различных возрастных категорий учащихся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«я и профессии вокруг меня» </a:t>
            </a:r>
            <a:endParaRPr lang="ru-RU" sz="32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r>
              <a:rPr lang="ru-RU" sz="32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(5-8 классы)</a:t>
            </a:r>
          </a:p>
          <a:p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Цель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: </a:t>
            </a:r>
            <a:endParaRPr lang="ru-RU" sz="2400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расширение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знаний о себе, своих возможностях и </a:t>
            </a: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способностях;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развитие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умений ориентироваться в мире взрослых, </a:t>
            </a: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преодолевать трудности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адаптации в современном обществе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7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Комплекс  профориентационных занятий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различных возрастных категорий учащихся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«мир в радуге профессий» </a:t>
            </a:r>
          </a:p>
          <a:p>
            <a:pPr algn="ctr"/>
            <a:r>
              <a:rPr lang="ru-RU" sz="36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(</a:t>
            </a:r>
            <a:r>
              <a:rPr lang="ru-RU" sz="36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9 класс)</a:t>
            </a:r>
          </a:p>
          <a:p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Цель: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предоставление информации о мире профессий; </a:t>
            </a:r>
            <a:endParaRPr lang="ru-RU" sz="2400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личностное развитие учащихся;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формирование </a:t>
            </a:r>
            <a:r>
              <a:rPr lang="ru-RU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способности соотносить свои   индивидуально-психологические особенности и возможности с  требованиями выбираемой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357638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Комплекс  профориентационных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занятий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различных возрастных категорий учащихся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85" y="2060847"/>
            <a:ext cx="88569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«Выбор будущего сегодня»</a:t>
            </a:r>
          </a:p>
          <a:p>
            <a:pPr algn="ctr"/>
            <a:r>
              <a:rPr lang="ru-RU" sz="32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(10-11  класс)</a:t>
            </a:r>
          </a:p>
          <a:p>
            <a:r>
              <a:rPr lang="ru-RU" sz="32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Цель: </a:t>
            </a:r>
            <a:endParaRPr lang="ru-RU" sz="3200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приобретение </a:t>
            </a:r>
            <a:r>
              <a:rPr lang="ru-RU" sz="28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знаний и умений, необходимых для адекватного выбора      будущей </a:t>
            </a: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профессии;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планирования своего профессионального </a:t>
            </a:r>
            <a:r>
              <a:rPr lang="ru-RU" sz="28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пути и      успешного продвижения в реализации намеченного </a:t>
            </a: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плана</a:t>
            </a:r>
            <a:endParaRPr lang="ru-RU" sz="28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1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«ПРОФЕССИЯ, ЗДРАВСТВУЙ»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(1-2 класс)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35333"/>
              </p:ext>
            </p:extLst>
          </p:nvPr>
        </p:nvGraphicFramePr>
        <p:xfrm>
          <a:off x="107504" y="1772816"/>
          <a:ext cx="8856984" cy="454333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58067"/>
                <a:gridCol w="6874663"/>
                <a:gridCol w="1524254"/>
              </a:tblGrid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Мероприятия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Количество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Экскурсии на предприятия  </a:t>
                      </a:r>
                      <a:r>
                        <a:rPr lang="ru-RU" sz="1800" b="1" dirty="0" smtClean="0">
                          <a:effectLst/>
                        </a:rPr>
                        <a:t>города и области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раз в полугодие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3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2.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06" marR="50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Цикл занятий: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«Чем пахнут ремесла?»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повар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программист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Профессия </a:t>
                      </a:r>
                      <a:r>
                        <a:rPr lang="ru-RU" sz="2000" b="1" dirty="0">
                          <a:effectLst/>
                        </a:rPr>
                        <a:t>– </a:t>
                      </a:r>
                      <a:r>
                        <a:rPr lang="ru-RU" sz="2000" b="1" dirty="0" smtClean="0">
                          <a:effectLst/>
                        </a:rPr>
                        <a:t>электрик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строитель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эколог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зоотехник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Профессия – </a:t>
                      </a:r>
                      <a:r>
                        <a:rPr lang="ru-RU" sz="2000" b="1" dirty="0" smtClean="0">
                          <a:effectLst/>
                        </a:rPr>
                        <a:t>судоводитель</a:t>
                      </a:r>
                      <a:endParaRPr lang="ru-RU" sz="2000" b="1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Праздник труда. Итоговое занятие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9 часов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06" marR="50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Общее кол-во часов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06" marR="50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11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06" marR="50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«Все профессии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важны,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профессии нужны» (3-4 класс)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024552"/>
              </p:ext>
            </p:extLst>
          </p:nvPr>
        </p:nvGraphicFramePr>
        <p:xfrm>
          <a:off x="107504" y="1268761"/>
          <a:ext cx="8856984" cy="525658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96573"/>
                <a:gridCol w="6660211"/>
                <a:gridCol w="1800200"/>
              </a:tblGrid>
              <a:tr h="448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Мероприятия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Кол-во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Экскурсии по предприятиям поселка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 раз в полугодие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Встречи с родителями разных профессий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 раз в четверть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3.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Цикл занятий:</a:t>
                      </a: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Введение в мир профессий.</a:t>
                      </a: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– </a:t>
                      </a:r>
                      <a:r>
                        <a:rPr lang="ru-RU" sz="1800" kern="1200" dirty="0" err="1" smtClean="0">
                          <a:effectLst/>
                        </a:rPr>
                        <a:t>биотехнолог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– </a:t>
                      </a:r>
                      <a:r>
                        <a:rPr lang="ru-RU" sz="1800" kern="1200" dirty="0" smtClean="0">
                          <a:effectLst/>
                        </a:rPr>
                        <a:t>инженер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</a:t>
                      </a:r>
                      <a:r>
                        <a:rPr lang="ru-RU" sz="1800" kern="1200" dirty="0" smtClean="0">
                          <a:effectLst/>
                        </a:rPr>
                        <a:t>– </a:t>
                      </a:r>
                      <a:r>
                        <a:rPr lang="ru-RU" sz="1800" kern="1200" dirty="0" err="1" smtClean="0">
                          <a:effectLst/>
                        </a:rPr>
                        <a:t>промрыболов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 smtClean="0">
                          <a:effectLst/>
                        </a:rPr>
                        <a:t>Профессия </a:t>
                      </a:r>
                      <a:r>
                        <a:rPr lang="ru-RU" sz="1800" kern="1200" dirty="0">
                          <a:effectLst/>
                        </a:rPr>
                        <a:t>– </a:t>
                      </a:r>
                      <a:r>
                        <a:rPr lang="ru-RU" sz="1800" kern="1200" dirty="0" smtClean="0">
                          <a:effectLst/>
                        </a:rPr>
                        <a:t>машиностроитель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– </a:t>
                      </a:r>
                      <a:r>
                        <a:rPr lang="ru-RU" sz="1800" kern="1200" dirty="0" smtClean="0">
                          <a:effectLst/>
                        </a:rPr>
                        <a:t>менеджер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– </a:t>
                      </a:r>
                      <a:r>
                        <a:rPr lang="ru-RU" sz="1800" kern="1200" dirty="0" smtClean="0">
                          <a:effectLst/>
                        </a:rPr>
                        <a:t>экономист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Профессия – </a:t>
                      </a:r>
                      <a:r>
                        <a:rPr lang="ru-RU" sz="1800" kern="1200" dirty="0" smtClean="0">
                          <a:effectLst/>
                        </a:rPr>
                        <a:t>кораблестроитель</a:t>
                      </a:r>
                      <a:endParaRPr lang="ru-RU" sz="1800" kern="12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91440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Игра «Путешествие на остров мастеров». Итоговое занятие.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9 часов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Общее кол-во часов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15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24" marR="50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7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«Я и  профессии вокруг меня»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(5-8 классы)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79317"/>
              </p:ext>
            </p:extLst>
          </p:nvPr>
        </p:nvGraphicFramePr>
        <p:xfrm>
          <a:off x="179512" y="1484785"/>
          <a:ext cx="8712968" cy="5095487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73742"/>
                <a:gridCol w="6924217"/>
                <a:gridCol w="1415009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Мероприятия</a:t>
                      </a: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Кол-во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Экскурсии на предприятия и </a:t>
                      </a:r>
                      <a:r>
                        <a:rPr lang="ru-RU" sz="1800" b="1" dirty="0" smtClean="0">
                          <a:effectLst/>
                        </a:rPr>
                        <a:t>в организации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раз в четверть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Встречи с представителями разных профессий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раз в четверть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Цикл занятий: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Самопознание. Я – человек и личность.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Кто я? Какой я? Моя жизненная лестница.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Я в мире людей. Общение. Его стили.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Конфликты. Причины и пути их разрешения.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Мой характер и темперамент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Мои жизненные интересы и пути их реализации.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Творчество и способности. Тренинг способностей учащихся.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Моё здоровье – основа моей жизни.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В ситуации выбора.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10) Тренинг «Управляй собой».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 часов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Общее количество часов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800" y="3033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992888" cy="433536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i="1" dirty="0">
                <a:effectLst/>
                <a:latin typeface="+mj-lt"/>
              </a:rPr>
              <a:t>«</a:t>
            </a:r>
            <a:r>
              <a:rPr lang="ru-RU" sz="3200" i="1" dirty="0">
                <a:effectLst/>
                <a:latin typeface="+mj-lt"/>
              </a:rPr>
              <a:t>ВЕРТИКАЛЬ СИСТЕМЫ» </a:t>
            </a:r>
            <a:endParaRPr lang="ru-RU" sz="3200" i="1" dirty="0" smtClean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ru-RU" sz="3200" i="1" dirty="0" smtClean="0">
                <a:effectLst/>
                <a:latin typeface="+mj-lt"/>
              </a:rPr>
              <a:t>ДЕТСКИЙ </a:t>
            </a:r>
            <a:r>
              <a:rPr lang="ru-RU" sz="3200" i="1" dirty="0">
                <a:effectLst/>
                <a:latin typeface="+mj-lt"/>
              </a:rPr>
              <a:t>САД - </a:t>
            </a:r>
            <a:r>
              <a:rPr lang="ru-RU" sz="3200" i="1" dirty="0" smtClean="0">
                <a:effectLst/>
                <a:latin typeface="+mj-lt"/>
              </a:rPr>
              <a:t>11 </a:t>
            </a:r>
            <a:r>
              <a:rPr lang="ru-RU" sz="3200" i="1" dirty="0">
                <a:effectLst/>
                <a:latin typeface="+mj-lt"/>
              </a:rPr>
              <a:t>КЛАСС</a:t>
            </a:r>
          </a:p>
          <a:p>
            <a:pPr marL="0" indent="0" algn="ctr">
              <a:buNone/>
            </a:pPr>
            <a:endParaRPr lang="ru-RU" sz="3200" i="1" dirty="0" smtClean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ru-RU" sz="3200" i="1" dirty="0" smtClean="0">
                <a:effectLst/>
                <a:latin typeface="+mj-lt"/>
              </a:rPr>
              <a:t>«</a:t>
            </a:r>
            <a:r>
              <a:rPr lang="ru-RU" sz="3200" i="1" dirty="0">
                <a:effectLst/>
                <a:latin typeface="+mj-lt"/>
              </a:rPr>
              <a:t>ГОРИЗОНТАЛЬ СИСТЕМЫ» </a:t>
            </a:r>
            <a:endParaRPr lang="ru-RU" sz="3200" i="1" dirty="0" smtClean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ru-RU" sz="3200" i="1" dirty="0" smtClean="0">
                <a:effectLst/>
                <a:latin typeface="+mj-lt"/>
              </a:rPr>
              <a:t>ШКОЛА-СЕМЬЯ-СОЦИУМ</a:t>
            </a:r>
            <a:endParaRPr lang="ru-RU" sz="3200" i="1" dirty="0">
              <a:effectLst/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оле 4"/>
          <p:cNvSpPr txBox="1"/>
          <p:nvPr/>
        </p:nvSpPr>
        <p:spPr>
          <a:xfrm>
            <a:off x="0" y="188640"/>
            <a:ext cx="9144000" cy="72008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sz="2400" dirty="0" err="1" smtClean="0"/>
              <a:t>Профориентационная</a:t>
            </a:r>
            <a:r>
              <a:rPr lang="ru-RU" sz="2400" dirty="0" smtClean="0"/>
              <a:t> поддержка </a:t>
            </a:r>
          </a:p>
          <a:p>
            <a:r>
              <a:rPr lang="ru-RU" sz="2400" dirty="0" smtClean="0"/>
              <a:t>самоопределения </a:t>
            </a:r>
            <a:r>
              <a:rPr lang="ru-RU" sz="2400" dirty="0" smtClean="0"/>
              <a:t>обучающихся</a:t>
            </a:r>
          </a:p>
          <a:p>
            <a:r>
              <a:rPr lang="ru-RU" sz="2400" dirty="0" smtClean="0"/>
              <a:t>«НАЙДИ </a:t>
            </a:r>
            <a:r>
              <a:rPr lang="ru-RU" sz="2400" dirty="0" smtClean="0"/>
              <a:t>СЕБЯ…»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39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«Мир в радуге профессий»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(9 класс)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549142"/>
              </p:ext>
            </p:extLst>
          </p:nvPr>
        </p:nvGraphicFramePr>
        <p:xfrm>
          <a:off x="107504" y="1052736"/>
          <a:ext cx="8784976" cy="5464606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76891"/>
                <a:gridCol w="6981022"/>
                <a:gridCol w="1427063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Мероприятие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Кол-во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Экскурсии на предприятия </a:t>
                      </a:r>
                      <a:r>
                        <a:rPr lang="ru-RU" sz="1800" b="1" dirty="0" smtClean="0">
                          <a:effectLst/>
                        </a:rPr>
                        <a:t>и в организации.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 раза в четверть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Встречи с представителями разных профессий – работниками предприятий и организаций  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со специалистами </a:t>
                      </a:r>
                      <a:r>
                        <a:rPr lang="ru-RU" sz="1800" b="1" dirty="0" smtClean="0">
                          <a:effectLst/>
                        </a:rPr>
                        <a:t>Центра </a:t>
                      </a:r>
                      <a:r>
                        <a:rPr lang="ru-RU" sz="1800" b="1" dirty="0">
                          <a:effectLst/>
                        </a:rPr>
                        <a:t>занятости населения.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 раз в четверть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Цикл занятий: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Кем быть? Проблема выбора.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Профессии и специальности.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Формула профессии. Выбор и моделирование.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Качества личности и успех в профессии.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Интересы и выбор профессии.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Склонности и профессиональная направленность.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Профессиональный тип личности.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Деловая игра «Будь готов».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Личный профессиональный план.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 часов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Общее количество часов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03" marR="497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4" y="116632"/>
            <a:ext cx="9127225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Выбор будущего сегодня»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(10-11  класс)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23538"/>
              </p:ext>
            </p:extLst>
          </p:nvPr>
        </p:nvGraphicFramePr>
        <p:xfrm>
          <a:off x="107504" y="1412776"/>
          <a:ext cx="8856985" cy="531164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01143"/>
                <a:gridCol w="6851802"/>
                <a:gridCol w="150404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Мероприятия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Кол-во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Экскурсии на предприятия и </a:t>
                      </a:r>
                      <a:r>
                        <a:rPr lang="ru-RU" sz="1800" b="1" dirty="0" smtClean="0">
                          <a:effectLst/>
                        </a:rPr>
                        <a:t>организации.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 раза в четверть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Встречи с представителями разных профессий – работниками предприятий и организаций </a:t>
                      </a:r>
                      <a:r>
                        <a:rPr lang="ru-RU" sz="1800" b="1" dirty="0" smtClean="0">
                          <a:effectLst/>
                        </a:rPr>
                        <a:t>области</a:t>
                      </a:r>
                      <a:r>
                        <a:rPr lang="ru-RU" sz="1800" b="1" dirty="0">
                          <a:effectLst/>
                        </a:rPr>
                        <a:t>, со специалистами </a:t>
                      </a:r>
                      <a:r>
                        <a:rPr lang="ru-RU" sz="1800" b="1" dirty="0" smtClean="0">
                          <a:effectLst/>
                        </a:rPr>
                        <a:t>Центра </a:t>
                      </a:r>
                      <a:r>
                        <a:rPr lang="ru-RU" sz="1800" b="1" dirty="0">
                          <a:effectLst/>
                        </a:rPr>
                        <a:t>занятости населения.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 раз в четверть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Цикл занятий: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Мир профессий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Способности, интересы и профессиональный выбор.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Путь к успеху.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Деловая игра «Кадровый вопрос»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Профессиональный путь.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Игра «Взгляд в будущее»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Тренинг «Остров»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</a:rPr>
                        <a:t>Профессиональная зрелость и самопрезентация.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9-10часов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1-2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Общее кол-во часов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21-22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61" marR="49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День профориентации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общеобразовательной организации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(образец)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89119"/>
              </p:ext>
            </p:extLst>
          </p:nvPr>
        </p:nvGraphicFramePr>
        <p:xfrm>
          <a:off x="179512" y="1556792"/>
          <a:ext cx="8784976" cy="51540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{E269D01E-BC32-4049-B463-5C60D7B0CCD2}</a:tableStyleId>
              </a:tblPr>
              <a:tblGrid>
                <a:gridCol w="1152128"/>
                <a:gridCol w="936104"/>
                <a:gridCol w="4434356"/>
                <a:gridCol w="2262388"/>
              </a:tblGrid>
              <a:tr h="3261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Ступень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Время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Мероприятия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Ответственные</a:t>
                      </a:r>
                      <a:endParaRPr lang="ru-RU" sz="1200" b="1" kern="12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2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ДУ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ДУ 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11.00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15.00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«Мир профессий в загадках» (конкурс-игра).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«Профессия –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,,,,,,,,,,,,»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Учителя 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начальных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классов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Преподаватели Университета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2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1-11 класс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kern="12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Согласно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расписанию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Профминутки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  на уроках.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Учителя 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школы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Преподаватели Университета,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специалисты </a:t>
                      </a:r>
                      <a:r>
                        <a:rPr lang="ru-RU" sz="1200" b="1" kern="120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ЦДПиП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1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2-4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2-3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ГПД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3/4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12.30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17.00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14.00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«Мир профессий в картинках» (конкурс рисунков).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«Я – мастер» (выставка поделок).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Бабушки – профессионалы» (встреча).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«Все профессии нужны – выбирай на вкус» (устный журнал).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«Мой папа – лучший по профессии» (ринг)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Учителя начальных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классов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Специалисты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ЦДПиП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84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5-8 класс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6-7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8-9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8.30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13.15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13.15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Высший класс!» (конкурс  реклам продукции предприятий 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Калининградской области).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Экскурсии 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на предприятия, в организации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У нас в гостях профессионалы» (защита эссе).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Остров»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профориентационная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 игра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Классные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руководители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Педагог-организатор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Классные руководители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Социальный педагог </a:t>
                      </a:r>
                      <a:endParaRPr lang="ru-RU" sz="12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Специалисты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ЦДПиП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9-10-11 класс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13.15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16.00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18.30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«Пришельцы»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профориентационная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 игра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В мире радуги профессий»   (защита проектов </a:t>
                      </a:r>
                      <a:r>
                        <a:rPr lang="ru-RU" sz="1200" b="1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профориентационной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 направленности).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«Выбери будущее сегодня ( вечер профориентационной направленности)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Педагог-психолог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Зам.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директора по УР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Заместитель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директора по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ВР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ЦДПиП</a:t>
                      </a:r>
                      <a:endParaRPr lang="ru-RU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6" marR="45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087772"/>
              </p:ext>
            </p:extLst>
          </p:nvPr>
        </p:nvGraphicFramePr>
        <p:xfrm>
          <a:off x="-77788" y="-50800"/>
          <a:ext cx="9272588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оле 4"/>
          <p:cNvSpPr txBox="1"/>
          <p:nvPr/>
        </p:nvSpPr>
        <p:spPr>
          <a:xfrm>
            <a:off x="-14166" y="188640"/>
            <a:ext cx="9144000" cy="72008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 smtClean="0"/>
              <a:t>Профессиональное определение обучающихся</a:t>
            </a:r>
          </a:p>
          <a:p>
            <a:r>
              <a:rPr lang="ru-RU" sz="2000" dirty="0" smtClean="0"/>
              <a:t>(пример)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8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142624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СЕМЬЯ – ШКОЛА </a:t>
            </a:r>
            <a:r>
              <a:rPr lang="ru-RU" dirty="0" smtClean="0"/>
              <a:t>– СОЦИУМ</a:t>
            </a:r>
          </a:p>
          <a:p>
            <a:r>
              <a:rPr lang="ru-RU" dirty="0" smtClean="0"/>
              <a:t> «ГОРИЗОНТАЛЬ» </a:t>
            </a:r>
            <a:r>
              <a:rPr lang="ru-RU" dirty="0"/>
              <a:t>СИСТЕМЫ </a:t>
            </a:r>
          </a:p>
          <a:p>
            <a:r>
              <a:rPr lang="ru-RU" dirty="0"/>
              <a:t>ПРОФОРИЕНТАЦИОННОЙ РАБОТЫ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2732" r="2482"/>
          <a:stretch/>
        </p:blipFill>
        <p:spPr bwMode="auto">
          <a:xfrm rot="16200000">
            <a:off x="1957400" y="-256283"/>
            <a:ext cx="5229201" cy="89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1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38" y="188640"/>
            <a:ext cx="9156737" cy="64807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СИСТЕМА Е.А.КЛИМОВА (1996г.)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1793047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6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142624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СЕМЬЯ – ШКОЛА </a:t>
            </a:r>
            <a:r>
              <a:rPr lang="ru-RU" dirty="0" smtClean="0"/>
              <a:t>– СОЦИУМ</a:t>
            </a:r>
          </a:p>
          <a:p>
            <a:r>
              <a:rPr lang="ru-RU" dirty="0" smtClean="0"/>
              <a:t> «ГОРИЗОНТАЛЬ» </a:t>
            </a:r>
            <a:r>
              <a:rPr lang="ru-RU" dirty="0"/>
              <a:t>СИСТЕМЫ </a:t>
            </a:r>
          </a:p>
          <a:p>
            <a:r>
              <a:rPr lang="ru-RU" dirty="0"/>
              <a:t>ПРОФОРИЕНТАЦИОННОЙ РАБОТЫ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2732" r="2482"/>
          <a:stretch/>
        </p:blipFill>
        <p:spPr bwMode="auto">
          <a:xfrm rot="16200000">
            <a:off x="1957400" y="-256283"/>
            <a:ext cx="5229201" cy="89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9221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Организация деятельности учащихся </a:t>
            </a:r>
          </a:p>
          <a:p>
            <a:r>
              <a:rPr lang="ru-RU" dirty="0"/>
              <a:t>по профориентации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124744"/>
            <a:ext cx="9036496" cy="5616624"/>
            <a:chOff x="0" y="0"/>
            <a:chExt cx="2950234" cy="1111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2950234" cy="111108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01155" y="0"/>
              <a:ext cx="2249078" cy="1111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/>
                <a:t>Пропедевтическое и обучающее:</a:t>
              </a:r>
            </a:p>
            <a:p>
              <a:pPr marL="57150" lvl="1" indent="-57150" algn="l" defTabSz="2889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/>
                <a:t>ознакомление учащихся с психологическими особенностями личности, с миром профессий, с содержанием профессиональной деятельности в различных сферах;</a:t>
              </a:r>
            </a:p>
            <a:p>
              <a:pPr marL="57150" lvl="1" indent="-57150" algn="l" defTabSz="2889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/>
                <a:t>развитие профессиональных </a:t>
              </a:r>
              <a:r>
                <a:rPr lang="ru-RU" sz="2400" b="1" kern="1200" dirty="0" smtClean="0"/>
                <a:t>интересов, </a:t>
              </a:r>
              <a:r>
                <a:rPr lang="ru-RU" sz="2400" b="1" kern="1200" dirty="0"/>
                <a:t>склонностей и качеств, важных для профессионального самоопределения;</a:t>
              </a:r>
            </a:p>
            <a:p>
              <a:pPr marL="57150" lvl="1" indent="-57150" algn="l" defTabSz="2889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/>
                <a:t>обучение основам выбора профессии, проведение первоначальных профессиональных проб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23528" y="2420888"/>
            <a:ext cx="1672910" cy="156866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60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9221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Организация деятельности учащихся </a:t>
            </a:r>
          </a:p>
          <a:p>
            <a:r>
              <a:rPr lang="ru-RU" dirty="0"/>
              <a:t>по профориентации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124744"/>
            <a:ext cx="8856984" cy="5544615"/>
            <a:chOff x="0" y="1182454"/>
            <a:chExt cx="2950234" cy="1111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182454"/>
              <a:ext cx="2950234" cy="111108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01155" y="1182454"/>
              <a:ext cx="2249078" cy="1111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/>
                <a:t>Информационно-ознакомительное: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dirty="0"/>
                <a:t>расширение представлений о мире профессий;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dirty="0"/>
                <a:t>знакомство со спецификой профессионального обучения, способами профессиональной подготовки и  учебными заведениями различного типа</a:t>
              </a:r>
              <a:endParaRPr lang="ru-RU" sz="700" b="1" kern="12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51520" y="2780928"/>
            <a:ext cx="1960942" cy="194421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94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9221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Организация деятельности учащихся </a:t>
            </a:r>
          </a:p>
          <a:p>
            <a:r>
              <a:rPr lang="ru-RU" dirty="0"/>
              <a:t>по профориентации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124744"/>
            <a:ext cx="8856984" cy="5616623"/>
            <a:chOff x="0" y="2368830"/>
            <a:chExt cx="2950234" cy="1111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368830"/>
              <a:ext cx="2950234" cy="1111089"/>
            </a:xfrm>
            <a:prstGeom prst="roundRect">
              <a:avLst>
                <a:gd name="adj" fmla="val 10000"/>
              </a:avLst>
            </a:prstGeom>
            <a:solidFill>
              <a:srgbClr val="121CEE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01155" y="2368830"/>
              <a:ext cx="2249078" cy="1111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/>
                <a:t>Диагностическое: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dirty="0"/>
                <a:t>содействие самопознанию учащихся, учёту индивидуально-личностных особенностей при их профессиональном самоопределении;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dirty="0"/>
                <a:t>выработка рекомендаций по выбору дополнительных занятий и организации образовательного процесса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51520" y="2204864"/>
            <a:ext cx="1960942" cy="1944216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7000" b="-4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201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4"/>
          <p:cNvSpPr txBox="1"/>
          <p:nvPr/>
        </p:nvSpPr>
        <p:spPr>
          <a:xfrm>
            <a:off x="0" y="58538"/>
            <a:ext cx="9144000" cy="142624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 smtClean="0"/>
              <a:t>ШКОЛА</a:t>
            </a:r>
            <a:endParaRPr lang="ru-RU" dirty="0"/>
          </a:p>
          <a:p>
            <a:r>
              <a:rPr lang="ru-RU" sz="3200" dirty="0" smtClean="0"/>
              <a:t>«ВЕРТИКАЛЬ» СИСТЕМЫ </a:t>
            </a:r>
            <a:endParaRPr lang="ru-RU" sz="3200" dirty="0"/>
          </a:p>
          <a:p>
            <a:r>
              <a:rPr lang="ru-RU" dirty="0"/>
              <a:t>ПРОФОРИЕНТАЦИОННОЙ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91" y="-314906"/>
            <a:ext cx="554461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8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9221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Организация деятельности учащихся </a:t>
            </a:r>
          </a:p>
          <a:p>
            <a:r>
              <a:rPr lang="ru-RU" dirty="0"/>
              <a:t>по профориентации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052736"/>
            <a:ext cx="8856984" cy="5688632"/>
            <a:chOff x="0" y="3563829"/>
            <a:chExt cx="2950234" cy="1111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3563829"/>
              <a:ext cx="2950234" cy="111108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01155" y="3563829"/>
              <a:ext cx="2249078" cy="1111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kern="1200" dirty="0"/>
                <a:t>Консультационное: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4000" b="1" kern="1200" dirty="0"/>
                <a:t>содействие личностному и профессиональному самоопределению;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4000" b="1" kern="1200" dirty="0"/>
                <a:t>помощь в разрешении кризисных ситуаций;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4000" b="1" kern="1200" dirty="0"/>
                <a:t>профилактика школьной и социальной дезадаптаци</a:t>
              </a:r>
              <a:r>
                <a:rPr lang="ru-RU" sz="800" b="1" kern="1200" dirty="0"/>
                <a:t>и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51520" y="2132856"/>
            <a:ext cx="1960942" cy="266429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09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"/>
          <p:cNvSpPr txBox="1"/>
          <p:nvPr/>
        </p:nvSpPr>
        <p:spPr>
          <a:xfrm>
            <a:off x="0" y="58538"/>
            <a:ext cx="9144000" cy="92219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Организация деятельности учащихся </a:t>
            </a:r>
          </a:p>
          <a:p>
            <a:r>
              <a:rPr lang="ru-RU" dirty="0"/>
              <a:t>по профориентации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785" y="1102166"/>
            <a:ext cx="8976705" cy="5635237"/>
            <a:chOff x="-15766" y="4746150"/>
            <a:chExt cx="2965999" cy="11147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5766" y="4749832"/>
              <a:ext cx="2950234" cy="1111089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01155" y="4746150"/>
              <a:ext cx="2249078" cy="1111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lvl="0" algn="l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b="1" kern="1200" dirty="0"/>
            </a:p>
            <a:p>
              <a:pPr lvl="0" algn="l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kern="1200" dirty="0" smtClean="0"/>
                <a:t>Методическое</a:t>
              </a:r>
              <a:r>
                <a:rPr lang="ru-RU" sz="4800" b="1" kern="1200" dirty="0"/>
                <a:t>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600" b="1" kern="1200" dirty="0"/>
                <a:t>обучение педагогов и родителей формам и методам содействия профессиональному самоопределению учащихся;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600" b="1" kern="1200" dirty="0"/>
                <a:t>систематизация, </a:t>
              </a:r>
              <a:r>
                <a:rPr lang="ru-RU" sz="3600" b="1" kern="1200" dirty="0" smtClean="0"/>
                <a:t>обобщения </a:t>
              </a:r>
              <a:r>
                <a:rPr lang="ru-RU" sz="3600" b="1" kern="1200" dirty="0"/>
                <a:t>и анализ результатов </a:t>
              </a:r>
              <a:r>
                <a:rPr lang="ru-RU" sz="3600" b="1" kern="1200" dirty="0" smtClean="0"/>
                <a:t>профориентационной </a:t>
              </a:r>
              <a:r>
                <a:rPr lang="ru-RU" sz="3600" b="1" kern="1200" dirty="0"/>
                <a:t>работы</a:t>
              </a:r>
              <a:endParaRPr lang="ru-RU" sz="3200" b="1" kern="12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51520" y="2276872"/>
            <a:ext cx="1872208" cy="216024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671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4"/>
          <p:cNvSpPr txBox="1"/>
          <p:nvPr/>
        </p:nvSpPr>
        <p:spPr>
          <a:xfrm>
            <a:off x="0" y="0"/>
            <a:ext cx="9169224" cy="63415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ctr">
              <a:spcBef>
                <a:spcPct val="0"/>
              </a:spcBef>
              <a:buNone/>
              <a:defRPr sz="2800" b="1" spc="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Семь шагов к взвешенному решению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990" y="2492896"/>
            <a:ext cx="9169224" cy="388843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Составь список подходящих профессий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Составь перечень требований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выбираемой Профессии</a:t>
            </a:r>
            <a:endParaRPr lang="ru-RU" sz="24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Определи значимость каждого требования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Оценить своё соответствие требованиям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каждой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из </a:t>
            </a:r>
            <a:endParaRPr lang="ru-RU" sz="2400" b="1" i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подходящих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профессий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Подсчитать и проанализировать результаты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Проверить результаты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Определить основные практические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Шаги  к успеху</a:t>
            </a:r>
            <a:endParaRPr lang="ru-RU" sz="24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2088232" cy="15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44" y="836712"/>
            <a:ext cx="2016224" cy="147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4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4450"/>
          <a:ext cx="8496300" cy="6731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543"/>
                <a:gridCol w="7400757"/>
              </a:tblGrid>
              <a:tr h="7411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800" i="1" dirty="0">
                          <a:solidFill>
                            <a:srgbClr val="FF0000"/>
                          </a:solidFill>
                          <a:effectLst/>
                        </a:rPr>
                        <a:t>Общие требования к профессии</a:t>
                      </a:r>
                      <a:endParaRPr lang="ru-RU" sz="3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aseline="0" dirty="0">
                          <a:solidFill>
                            <a:srgbClr val="C00000"/>
                          </a:solidFill>
                          <a:effectLst/>
                        </a:rPr>
                        <a:t>Г</a:t>
                      </a:r>
                      <a:endParaRPr lang="ru-RU" sz="440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Гражданские качества (стремление </a:t>
                      </a:r>
                      <a:r>
                        <a:rPr lang="ru-RU" sz="2800" dirty="0" smtClean="0">
                          <a:effectLst/>
                        </a:rPr>
                        <a:t>приносить </a:t>
                      </a:r>
                      <a:r>
                        <a:rPr lang="ru-RU" sz="2800" dirty="0">
                          <a:effectLst/>
                        </a:rPr>
                        <a:t>своим трудом пользу обществу);</a:t>
                      </a:r>
                      <a:endParaRPr lang="ru-RU" sz="4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373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aseline="0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endParaRPr lang="ru-RU" sz="440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Отношение к труду (добросовестность, </a:t>
                      </a:r>
                      <a:r>
                        <a:rPr lang="ru-RU" sz="2800" dirty="0" smtClean="0">
                          <a:effectLst/>
                        </a:rPr>
                        <a:t>дисциплинированность</a:t>
                      </a:r>
                      <a:r>
                        <a:rPr lang="ru-RU" sz="2800" dirty="0">
                          <a:effectLst/>
                        </a:rPr>
                        <a:t>, ответственность, </a:t>
                      </a:r>
                      <a:r>
                        <a:rPr lang="ru-RU" sz="2800" dirty="0" smtClean="0">
                          <a:effectLst/>
                        </a:rPr>
                        <a:t>трудолюбие</a:t>
                      </a:r>
                      <a:r>
                        <a:rPr lang="ru-RU" sz="2800" dirty="0">
                          <a:effectLst/>
                        </a:rPr>
                        <a:t>);</a:t>
                      </a:r>
                      <a:endParaRPr lang="ru-RU" sz="4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83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aseline="0" dirty="0">
                          <a:solidFill>
                            <a:srgbClr val="C00000"/>
                          </a:solidFill>
                          <a:effectLst/>
                        </a:rPr>
                        <a:t>Д</a:t>
                      </a:r>
                      <a:endParaRPr lang="ru-RU" sz="440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Дееспособность (способность к </a:t>
                      </a:r>
                      <a:r>
                        <a:rPr lang="ru-RU" sz="2800" dirty="0" smtClean="0">
                          <a:effectLst/>
                        </a:rPr>
                        <a:t>деятельности</a:t>
                      </a:r>
                      <a:r>
                        <a:rPr lang="ru-RU" sz="2800" dirty="0">
                          <a:effectLst/>
                        </a:rPr>
                        <a:t>, здоровье, активность, инициативность, физическая сила, выносливость, умственные способности);</a:t>
                      </a:r>
                      <a:endParaRPr lang="ru-RU" sz="4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75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aseline="0" dirty="0">
                          <a:solidFill>
                            <a:srgbClr val="C00000"/>
                          </a:solidFill>
                          <a:effectLst/>
                        </a:rPr>
                        <a:t>Е</a:t>
                      </a:r>
                      <a:endParaRPr lang="ru-RU" sz="440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Единичные, специальные способности;</a:t>
                      </a:r>
                      <a:endParaRPr lang="ru-RU" sz="4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75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aseline="0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endParaRPr lang="ru-RU" sz="440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Навыки, умения, знания, опыт.</a:t>
                      </a:r>
                      <a:endParaRPr lang="ru-RU" sz="4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24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 bwMode="auto">
          <a:xfrm>
            <a:off x="5481949" y="142622"/>
            <a:ext cx="3668233" cy="46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1595" b="3931"/>
          <a:stretch>
            <a:fillRect/>
          </a:stretch>
        </p:blipFill>
        <p:spPr bwMode="auto">
          <a:xfrm>
            <a:off x="5653700" y="4653136"/>
            <a:ext cx="327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25"/>
            <a:ext cx="35766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87424"/>
            <a:ext cx="301982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" y="1447261"/>
            <a:ext cx="249713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>
            <a:fillRect/>
          </a:stretch>
        </p:blipFill>
        <p:spPr bwMode="auto">
          <a:xfrm>
            <a:off x="4825844" y="4684332"/>
            <a:ext cx="4104456" cy="20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" y="0"/>
            <a:ext cx="3418768" cy="3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"/>
          <a:stretch>
            <a:fillRect/>
          </a:stretch>
        </p:blipFill>
        <p:spPr bwMode="auto">
          <a:xfrm>
            <a:off x="550" y="4653136"/>
            <a:ext cx="5203825" cy="261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2" y="2204864"/>
            <a:ext cx="5201493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7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2"/>
          <p:cNvSpPr txBox="1"/>
          <p:nvPr/>
        </p:nvSpPr>
        <p:spPr>
          <a:xfrm>
            <a:off x="1698" y="-21597"/>
            <a:ext cx="9142302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5400" b="1" i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ВЫБОР БУДУЩЕГО 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5400" b="1" i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СЕГОДНЯ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оле 3"/>
          <p:cNvSpPr txBox="1"/>
          <p:nvPr/>
        </p:nvSpPr>
        <p:spPr>
          <a:xfrm>
            <a:off x="1315590" y="4922886"/>
            <a:ext cx="65145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600" b="1" i="1" spc="5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Найди себя …</a:t>
            </a:r>
            <a:endParaRPr lang="ru-RU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41349"/>
            <a:ext cx="2669995" cy="24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5783"/>
            <a:ext cx="2857617" cy="383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0" y="0"/>
            <a:ext cx="9176369" cy="100811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 ЭТАПОВ 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ВЕРТИКАЛИ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57" y="1628800"/>
            <a:ext cx="9144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 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“Профессия, здравствуй! 1-2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классы</a:t>
            </a:r>
          </a:p>
          <a:p>
            <a:pPr>
              <a:lnSpc>
                <a:spcPct val="110000"/>
              </a:lnSpc>
            </a:pPr>
            <a:endParaRPr lang="ru-RU" sz="24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2 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“ВСЕ Профессии  ВАЖНЫ, ВСЕ ПРОФЕССИИ НУЖНЫ”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</a:t>
            </a:r>
            <a:endParaRPr lang="ru-RU" sz="2400" b="1" i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                                      3-4 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классы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3 </a:t>
            </a: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“Я и профессии вокруг меня”  5-8 классы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ru-RU" sz="24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4 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“Мир в радуге профессий» 9 классы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ru-RU" sz="24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5 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“Выбор будущего сегодня»  10-11 классы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ru-RU" sz="2400" b="1" i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6 </a:t>
            </a:r>
            <a:r>
              <a:rPr lang="ru-RU" sz="24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этап.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“Моя профессия”  - высшие,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профессионально-              </a:t>
            </a:r>
          </a:p>
          <a:p>
            <a:pPr>
              <a:lnSpc>
                <a:spcPct val="110000"/>
              </a:lnSpc>
            </a:pP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24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                                               технические ОРГАНИЗАЦИИ,</a:t>
            </a:r>
            <a:r>
              <a:rPr lang="ru-RU" sz="2400" b="1" i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работа.</a:t>
            </a:r>
          </a:p>
        </p:txBody>
      </p:sp>
    </p:spTree>
    <p:extLst>
      <p:ext uri="{BB962C8B-B14F-4D97-AF65-F5344CB8AC3E}">
        <p14:creationId xmlns:p14="http://schemas.microsoft.com/office/powerpoint/2010/main" val="16539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7" y="116632"/>
            <a:ext cx="9144000" cy="144016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«Профессия, здравствуй!»       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1-2 КЛАСС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54" y="1700808"/>
            <a:ext cx="8928992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Диагностика интересов и мотивации </a:t>
            </a:r>
            <a:r>
              <a:rPr lang="ru-RU" sz="2400" dirty="0" smtClean="0">
                <a:latin typeface="+mj-lt"/>
              </a:rPr>
              <a:t>детей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Профориентационный курс «На золотом крыльце  сидели</a:t>
            </a:r>
            <a:r>
              <a:rPr lang="ru-RU" sz="2400" dirty="0" smtClean="0">
                <a:latin typeface="+mj-lt"/>
              </a:rPr>
              <a:t>…»</a:t>
            </a:r>
            <a:endParaRPr lang="ru-RU" sz="24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 smtClean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Тематические занятия , Экскурсии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 smtClean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Кружки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Диагностика готовности к </a:t>
            </a:r>
            <a:r>
              <a:rPr lang="ru-RU" sz="2400" dirty="0" smtClean="0">
                <a:latin typeface="+mj-lt"/>
              </a:rPr>
              <a:t>школе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День </a:t>
            </a:r>
            <a:r>
              <a:rPr lang="ru-RU" sz="2400" dirty="0" smtClean="0">
                <a:latin typeface="+mj-lt"/>
              </a:rPr>
              <a:t>профориентации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Мониторинг </a:t>
            </a:r>
            <a:r>
              <a:rPr lang="ru-RU" sz="2400" dirty="0" err="1">
                <a:latin typeface="+mj-lt"/>
              </a:rPr>
              <a:t>профориентационной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работы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1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16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«Все профессии важны, все профессии нужны»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3-4 классы.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96" y="1552122"/>
            <a:ext cx="87849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Диагностика интересов, мотивации детей к игровой и учебной деятельностям</a:t>
            </a:r>
            <a:r>
              <a:rPr lang="ru-RU" sz="1700" i="1" dirty="0" smtClean="0">
                <a:latin typeface="+mj-lt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Профориентационный курс «Все профессии нужны, все профессии важны</a:t>
            </a:r>
            <a:r>
              <a:rPr lang="ru-RU" sz="1700" i="1" dirty="0" smtClean="0">
                <a:latin typeface="+mj-lt"/>
              </a:rPr>
              <a:t>».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Профориентационные </a:t>
            </a:r>
            <a:r>
              <a:rPr lang="ru-RU" sz="1700" i="1" dirty="0">
                <a:latin typeface="+mj-lt"/>
              </a:rPr>
              <a:t>минутки на уроках</a:t>
            </a:r>
            <a:r>
              <a:rPr lang="ru-RU" sz="1700" i="1" dirty="0" smtClean="0">
                <a:latin typeface="+mj-lt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Экскурсии </a:t>
            </a:r>
            <a:r>
              <a:rPr lang="ru-RU" sz="1700" i="1" dirty="0">
                <a:latin typeface="+mj-lt"/>
              </a:rPr>
              <a:t>на предприятия, где работают родители (1 в полугодие</a:t>
            </a:r>
            <a:r>
              <a:rPr lang="ru-RU" sz="1700" i="1" dirty="0" smtClean="0">
                <a:latin typeface="+mj-lt"/>
              </a:rPr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Встречи </a:t>
            </a:r>
            <a:r>
              <a:rPr lang="ru-RU" sz="1700" i="1" dirty="0">
                <a:latin typeface="+mj-lt"/>
              </a:rPr>
              <a:t>с родителями – представителями различных профессий</a:t>
            </a:r>
            <a:r>
              <a:rPr lang="ru-RU" sz="1700" i="1" dirty="0" smtClean="0">
                <a:latin typeface="+mj-lt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Система </a:t>
            </a:r>
            <a:r>
              <a:rPr lang="ru-RU" sz="1700" i="1" dirty="0">
                <a:latin typeface="+mj-lt"/>
              </a:rPr>
              <a:t>дополнительного образования «Найди себя» (кружки</a:t>
            </a:r>
            <a:r>
              <a:rPr lang="ru-RU" sz="1700" i="1" dirty="0" smtClean="0">
                <a:latin typeface="+mj-lt"/>
              </a:rPr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Конкурсы </a:t>
            </a:r>
            <a:r>
              <a:rPr lang="ru-RU" sz="1700" i="1" dirty="0">
                <a:latin typeface="+mj-lt"/>
              </a:rPr>
              <a:t>творческих работ:  «Мой папа – инженер», «Моя мама – учитель</a:t>
            </a:r>
            <a:r>
              <a:rPr lang="ru-RU" sz="1700" i="1" dirty="0" smtClean="0">
                <a:latin typeface="+mj-lt"/>
              </a:rPr>
              <a:t>»…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Интеллектуально-практический </a:t>
            </a:r>
            <a:r>
              <a:rPr lang="ru-RU" sz="1700" i="1" dirty="0">
                <a:latin typeface="+mj-lt"/>
              </a:rPr>
              <a:t>марафон «Все обо всем</a:t>
            </a:r>
            <a:r>
              <a:rPr lang="ru-RU" sz="1700" i="1" dirty="0" smtClean="0">
                <a:latin typeface="+mj-lt"/>
              </a:rPr>
              <a:t>».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День </a:t>
            </a:r>
            <a:r>
              <a:rPr lang="ru-RU" sz="1700" i="1" dirty="0">
                <a:latin typeface="+mj-lt"/>
              </a:rPr>
              <a:t>профориентации</a:t>
            </a:r>
            <a:r>
              <a:rPr lang="ru-RU" sz="1700" i="1" dirty="0" smtClean="0">
                <a:latin typeface="+mj-lt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1700" i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Мониторинг </a:t>
            </a:r>
            <a:r>
              <a:rPr lang="ru-RU" sz="1700" i="1" dirty="0">
                <a:latin typeface="+mj-lt"/>
              </a:rPr>
              <a:t>профориентационной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0028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5" y="116632"/>
            <a:ext cx="9144000" cy="1872208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«Я и профессии вокруг меня»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5-8 классы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6" y="2132856"/>
            <a:ext cx="9144000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Диагностика индивидуальных особенностей, интересов, склонностей, мотивации к учебной деятельности и социальной сфере, мотивов саморазвития.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Профориентационный курс «Мир в радуге профессий».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Профориентационные минутки на уроках.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Профориентационные уроки по учебным предметам (1 раз в год).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Система дополнительного образования «Найди себя» (кружки).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Интеллектуально-практический марафон «Все обо всем».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Конкурсы (школьный, районный уровни).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Экскурсии на предприятия и организации  района (1 в четверть).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Встречи с  представителями различных профессий – работниками предприятий и организаций поселка.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Знакомство с рынком труда поселка и района.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Конкурсное мероприятие  «Я и  профессия</a:t>
            </a:r>
            <a:r>
              <a:rPr lang="ru-RU" sz="1700" i="1" dirty="0" smtClean="0">
                <a:latin typeface="+mj-lt"/>
              </a:rPr>
              <a:t>». </a:t>
            </a:r>
            <a:endParaRPr lang="ru-RU" sz="17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9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3" y="43012"/>
            <a:ext cx="9144000" cy="129614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«Мир в радуге профессий»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9 классы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39156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ru-RU" sz="1600" i="1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Диагностика </a:t>
            </a:r>
            <a:r>
              <a:rPr lang="ru-RU" sz="1700" i="1" dirty="0">
                <a:latin typeface="+mj-lt"/>
              </a:rPr>
              <a:t>интересов, склонностей и способностей, мотивации к учебной, трудовой деятельностям,  социальной сфере, мотивов саморазвития.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Профориентационный курс «Перспектива</a:t>
            </a:r>
            <a:r>
              <a:rPr lang="ru-RU" sz="1700" i="1" dirty="0" smtClean="0">
                <a:latin typeface="+mj-lt"/>
              </a:rPr>
              <a:t>» в рамках факультативных занятий «Основы выбора профессии»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Профориентационные минутки на уроках.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Профориентационные уроки по учебным предметам (1 раз в год).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Система дополнительного образования «Найди себя» (</a:t>
            </a:r>
            <a:r>
              <a:rPr lang="ru-RU" sz="1700" i="1" dirty="0" smtClean="0">
                <a:latin typeface="+mj-lt"/>
              </a:rPr>
              <a:t>кружки, </a:t>
            </a:r>
            <a:r>
              <a:rPr lang="ru-RU" sz="1700" i="1" dirty="0" err="1">
                <a:solidFill>
                  <a:srgbClr val="FFFFFF"/>
                </a:solidFill>
                <a:latin typeface="Impact"/>
              </a:rPr>
              <a:t>профкурсы</a:t>
            </a:r>
            <a:r>
              <a:rPr lang="ru-RU" sz="1700" i="1" dirty="0">
                <a:solidFill>
                  <a:srgbClr val="FFFFFF"/>
                </a:solidFill>
                <a:latin typeface="Impact"/>
              </a:rPr>
              <a:t> </a:t>
            </a:r>
            <a:r>
              <a:rPr lang="ru-RU" sz="1700" i="1" dirty="0" smtClean="0">
                <a:solidFill>
                  <a:srgbClr val="FFFFFF"/>
                </a:solidFill>
                <a:latin typeface="Impact"/>
              </a:rPr>
              <a:t>,</a:t>
            </a:r>
            <a:r>
              <a:rPr lang="ru-RU" sz="1700" i="1" dirty="0" smtClean="0">
                <a:latin typeface="+mj-lt"/>
              </a:rPr>
              <a:t>ПРОФПРОЕКТЫ)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Интеллектуально-практический марафон «</a:t>
            </a:r>
            <a:r>
              <a:rPr lang="ru-RU" sz="1700" i="1" dirty="0" smtClean="0">
                <a:latin typeface="+mj-lt"/>
              </a:rPr>
              <a:t>Всё </a:t>
            </a:r>
            <a:r>
              <a:rPr lang="ru-RU" sz="1700" i="1" dirty="0">
                <a:latin typeface="+mj-lt"/>
              </a:rPr>
              <a:t>обо </a:t>
            </a:r>
            <a:r>
              <a:rPr lang="ru-RU" sz="1700" i="1" dirty="0" smtClean="0">
                <a:latin typeface="+mj-lt"/>
              </a:rPr>
              <a:t>всём</a:t>
            </a:r>
            <a:r>
              <a:rPr lang="ru-RU" sz="1700" i="1" dirty="0">
                <a:latin typeface="+mj-lt"/>
              </a:rPr>
              <a:t>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Конкурсы  </a:t>
            </a:r>
            <a:r>
              <a:rPr lang="ru-RU" sz="1700" i="1" dirty="0" smtClean="0">
                <a:latin typeface="+mj-lt"/>
              </a:rPr>
              <a:t>творческие, интеллектуальные.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Экскурсии на </a:t>
            </a:r>
            <a:r>
              <a:rPr lang="ru-RU" sz="1700" i="1" dirty="0" smtClean="0">
                <a:latin typeface="+mj-lt"/>
              </a:rPr>
              <a:t> предприятия </a:t>
            </a:r>
            <a:r>
              <a:rPr lang="ru-RU" sz="1700" i="1" dirty="0">
                <a:latin typeface="+mj-lt"/>
              </a:rPr>
              <a:t>и организации </a:t>
            </a:r>
            <a:r>
              <a:rPr lang="ru-RU" sz="1700" i="1" dirty="0" smtClean="0">
                <a:latin typeface="+mj-lt"/>
              </a:rPr>
              <a:t>города и области</a:t>
            </a:r>
            <a:r>
              <a:rPr lang="ru-RU" sz="1700" i="1" dirty="0">
                <a:latin typeface="+mj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Встречи с  представителями различных профессий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Знакомство с рынком </a:t>
            </a:r>
            <a:r>
              <a:rPr lang="ru-RU" sz="1700" i="1" dirty="0" smtClean="0">
                <a:latin typeface="+mj-lt"/>
              </a:rPr>
              <a:t>труда.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 Конкурсные мероприятия «Я и  профессия» 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 err="1">
                <a:latin typeface="+mj-lt"/>
              </a:rPr>
              <a:t>Предпрофильная</a:t>
            </a:r>
            <a:r>
              <a:rPr lang="ru-RU" sz="1700" i="1" dirty="0">
                <a:latin typeface="+mj-lt"/>
              </a:rPr>
              <a:t> подготовка </a:t>
            </a:r>
            <a:r>
              <a:rPr lang="ru-RU" sz="1700" i="1" dirty="0" smtClean="0">
                <a:latin typeface="+mj-lt"/>
              </a:rPr>
              <a:t>(элективные курсы)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Открытые </a:t>
            </a:r>
            <a:r>
              <a:rPr lang="ru-RU" sz="1700" i="1" dirty="0">
                <a:latin typeface="+mj-lt"/>
              </a:rPr>
              <a:t>дни  </a:t>
            </a:r>
            <a:r>
              <a:rPr lang="ru-RU" sz="1700" i="1" dirty="0" smtClean="0">
                <a:latin typeface="+mj-lt"/>
              </a:rPr>
              <a:t>на кафедрах Университетского комплекса.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День </a:t>
            </a:r>
            <a:r>
              <a:rPr lang="ru-RU" sz="1700" i="1" dirty="0" smtClean="0">
                <a:latin typeface="+mj-lt"/>
              </a:rPr>
              <a:t>профориентации персональный для школы.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>
                <a:latin typeface="+mj-lt"/>
              </a:rPr>
              <a:t>Мониторинг поступления </a:t>
            </a:r>
            <a:r>
              <a:rPr lang="ru-RU" sz="1700" i="1" dirty="0" smtClean="0">
                <a:latin typeface="+mj-lt"/>
              </a:rPr>
              <a:t> обучающихся  на программы  СПО.</a:t>
            </a:r>
            <a:endParaRPr lang="ru-RU" sz="17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i="1" dirty="0" smtClean="0">
                <a:latin typeface="+mj-lt"/>
              </a:rPr>
              <a:t> Анализ </a:t>
            </a:r>
            <a:r>
              <a:rPr lang="ru-RU" sz="1700" i="1" dirty="0" err="1" smtClean="0">
                <a:latin typeface="+mj-lt"/>
              </a:rPr>
              <a:t>профориентационной</a:t>
            </a:r>
            <a:r>
              <a:rPr lang="ru-RU" sz="1700" i="1" dirty="0" smtClean="0">
                <a:latin typeface="+mj-lt"/>
              </a:rPr>
              <a:t> </a:t>
            </a:r>
            <a:r>
              <a:rPr lang="ru-RU" sz="1700" i="1" dirty="0">
                <a:latin typeface="+mj-lt"/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27345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 этап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«Выбор будущего сегодня»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10-11 классы.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65" y="1709294"/>
            <a:ext cx="8801482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Диагностика интересов, склонностей и способностей, мотивации к учебной, трудовой деятельностям,  социальной сфере, мотивов саморазвития, профессиональной направленности.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Профориентационный курс «Основы выбора профессии».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Профориентационные минутки на уроках.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 smtClean="0">
                <a:latin typeface="+mj-lt"/>
              </a:rPr>
              <a:t>Профориентационные </a:t>
            </a:r>
            <a:r>
              <a:rPr lang="ru-RU" sz="1600" i="1" dirty="0">
                <a:latin typeface="+mj-lt"/>
              </a:rPr>
              <a:t>уроки по учебным предметам (1 раз в год).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Система дополнительного образования «Найди себя»  </a:t>
            </a:r>
            <a:r>
              <a:rPr lang="ru-RU" sz="1600" i="1" dirty="0" smtClean="0">
                <a:latin typeface="+mj-lt"/>
              </a:rPr>
              <a:t>(кружки, </a:t>
            </a:r>
            <a:r>
              <a:rPr lang="ru-RU" sz="1600" i="1" dirty="0" err="1" smtClean="0">
                <a:latin typeface="+mj-lt"/>
              </a:rPr>
              <a:t>профкурсы</a:t>
            </a:r>
            <a:r>
              <a:rPr lang="ru-RU" sz="1600" i="1" dirty="0" smtClean="0">
                <a:latin typeface="+mj-lt"/>
              </a:rPr>
              <a:t> «Мой старт в профессию»).</a:t>
            </a:r>
            <a:endParaRPr lang="ru-RU" sz="16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Интеллектуально-практический марафон «Все обо всем».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 smtClean="0">
                <a:latin typeface="+mj-lt"/>
              </a:rPr>
              <a:t>Предметные олимпиады </a:t>
            </a:r>
            <a:r>
              <a:rPr lang="ru-RU" sz="1600" i="1" dirty="0" err="1" smtClean="0">
                <a:latin typeface="+mj-lt"/>
              </a:rPr>
              <a:t>Универсиитета</a:t>
            </a:r>
            <a:r>
              <a:rPr lang="ru-RU" sz="1600" i="1" dirty="0" smtClean="0">
                <a:latin typeface="+mj-lt"/>
              </a:rPr>
              <a:t> и </a:t>
            </a:r>
            <a:r>
              <a:rPr lang="ru-RU" sz="1600" i="1" dirty="0" err="1" smtClean="0">
                <a:latin typeface="+mj-lt"/>
              </a:rPr>
              <a:t>Росрыболовства</a:t>
            </a:r>
            <a:r>
              <a:rPr lang="ru-RU" sz="1600" i="1" dirty="0" smtClean="0">
                <a:latin typeface="+mj-lt"/>
              </a:rPr>
              <a:t>, «Про-техно».</a:t>
            </a:r>
            <a:endParaRPr lang="ru-RU" sz="1600" i="1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Экскурсии на </a:t>
            </a:r>
            <a:r>
              <a:rPr lang="ru-RU" sz="1600" i="1" dirty="0" smtClean="0">
                <a:latin typeface="+mj-lt"/>
              </a:rPr>
              <a:t> промышленные предприятия (</a:t>
            </a:r>
            <a:r>
              <a:rPr lang="ru-RU" sz="1600" i="1" dirty="0">
                <a:latin typeface="+mj-lt"/>
              </a:rPr>
              <a:t>2 в четверть).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Встречи с  представителями различных профессий – работниками предприятий и организаций.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Знакомство с рынком труда в </a:t>
            </a:r>
            <a:r>
              <a:rPr lang="ru-RU" sz="1600" i="1" dirty="0" smtClean="0">
                <a:latin typeface="+mj-lt"/>
              </a:rPr>
              <a:t>области, стране</a:t>
            </a:r>
            <a:r>
              <a:rPr lang="ru-RU" sz="1600" i="1" dirty="0">
                <a:latin typeface="+mj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Конкурсное </a:t>
            </a:r>
            <a:r>
              <a:rPr lang="ru-RU" sz="1600" i="1" dirty="0" smtClean="0">
                <a:latin typeface="+mj-lt"/>
              </a:rPr>
              <a:t> университетское мероприятие  </a:t>
            </a:r>
            <a:r>
              <a:rPr lang="ru-RU" sz="1600" i="1" dirty="0">
                <a:latin typeface="+mj-lt"/>
              </a:rPr>
              <a:t>«Я и  </a:t>
            </a:r>
            <a:r>
              <a:rPr lang="ru-RU" sz="1600" i="1" dirty="0" smtClean="0">
                <a:latin typeface="+mj-lt"/>
              </a:rPr>
              <a:t>моя будущая профессия</a:t>
            </a:r>
            <a:r>
              <a:rPr lang="ru-RU" sz="1600" i="1" dirty="0">
                <a:latin typeface="+mj-lt"/>
              </a:rPr>
              <a:t>»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Элективные курсы, «индивидуальные маршруты движения».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solidFill>
                  <a:srgbClr val="FFFFFF"/>
                </a:solidFill>
                <a:latin typeface="Impact"/>
              </a:rPr>
              <a:t>Открытые дни  на кафедрах Университетского комплекса.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 err="1" smtClean="0">
                <a:latin typeface="+mj-lt"/>
              </a:rPr>
              <a:t>Довузовская</a:t>
            </a:r>
            <a:r>
              <a:rPr lang="ru-RU" sz="1600" i="1" dirty="0" smtClean="0">
                <a:latin typeface="+mj-lt"/>
              </a:rPr>
              <a:t> </a:t>
            </a:r>
            <a:r>
              <a:rPr lang="ru-RU" sz="1600" i="1" dirty="0">
                <a:latin typeface="+mj-lt"/>
              </a:rPr>
              <a:t>подготовка.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Встречи с выпускниками школы,  успешными в своих профессиях.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>
                <a:latin typeface="+mj-lt"/>
              </a:rPr>
              <a:t>Мониторинг профориентационной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405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5|1.5|1.5|1.4|1.4|1.5|1.4|1.4|1.4|1.4|1.4|1.4|1.5|1.5"/>
</p:tagLst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bbles">
    <a:dk1>
      <a:srgbClr val="0C002C"/>
    </a:dk1>
    <a:lt1>
      <a:srgbClr val="FFFFFF"/>
    </a:lt1>
    <a:dk2>
      <a:srgbClr val="236626"/>
    </a:dk2>
    <a:lt2>
      <a:srgbClr val="D7C8FE"/>
    </a:lt2>
    <a:accent1>
      <a:srgbClr val="4203E7"/>
    </a:accent1>
    <a:accent2>
      <a:srgbClr val="842F73"/>
    </a:accent2>
    <a:accent3>
      <a:srgbClr val="7532A8"/>
    </a:accent3>
    <a:accent4>
      <a:srgbClr val="F7A107"/>
    </a:accent4>
    <a:accent5>
      <a:srgbClr val="C86DCF"/>
    </a:accent5>
    <a:accent6>
      <a:srgbClr val="E6B500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1736</Words>
  <Application>Microsoft Office PowerPoint</Application>
  <PresentationFormat>Экран (4:3)</PresentationFormat>
  <Paragraphs>466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Bubbles</vt:lpstr>
      <vt:lpstr>Презентация PowerPoint</vt:lpstr>
      <vt:lpstr>Презентация PowerPoint</vt:lpstr>
      <vt:lpstr>Презентация PowerPoint</vt:lpstr>
      <vt:lpstr>6 ЭТАПОВ  ВЕРТИКАЛИ СИСТЕМЫ</vt:lpstr>
      <vt:lpstr>1 этап «Профессия, здравствуй!»        1-2 КЛАСС </vt:lpstr>
      <vt:lpstr>2 этап «Все профессии важны, все профессии нужны» 3-4 классы. </vt:lpstr>
      <vt:lpstr>3 этап «Я и профессии вокруг меня» 5-8 классы </vt:lpstr>
      <vt:lpstr>4 этап «Мир в радуге профессий» 9 классы </vt:lpstr>
      <vt:lpstr>5 этап «Выбор будущего сегодня» 10-11 классы. </vt:lpstr>
      <vt:lpstr> 6 этап «Моя профессия» </vt:lpstr>
      <vt:lpstr>Презентация PowerPoint</vt:lpstr>
      <vt:lpstr>Комплекс  профориентационных занятий  для различных возрастных категорий учащихся </vt:lpstr>
      <vt:lpstr>Комплекс  профориентационных занятий  для различных возрастных категорий учащихся </vt:lpstr>
      <vt:lpstr>Комплекс  профориентационных занятий  для различных возрастных категорий учащихся </vt:lpstr>
      <vt:lpstr>Комплекс  профориентационных занятий  для различных возрастных категорий учащихся </vt:lpstr>
      <vt:lpstr>Комплекс  профориентационных занятий для различных возрастных категорий учащихся </vt:lpstr>
      <vt:lpstr>«ПРОФЕССИЯ, ЗДРАВСТВУЙ»   (1-2 класс) </vt:lpstr>
      <vt:lpstr> «Все профессии важны, все профессии нужны» (3-4 класс) </vt:lpstr>
      <vt:lpstr>«Я и  профессии вокруг меня»  (5-8 классы) </vt:lpstr>
      <vt:lpstr>«Мир в радуге профессий» (9 класс) </vt:lpstr>
      <vt:lpstr>«Выбор будущего сегодня»  (10-11  класс) </vt:lpstr>
      <vt:lpstr>День профориентации в общеобразовательной организации (образец) </vt:lpstr>
      <vt:lpstr>Презентация PowerPoint</vt:lpstr>
      <vt:lpstr>Презентация PowerPoint</vt:lpstr>
      <vt:lpstr>СИСТЕМА Е.А.КЛИМОВА (1996г.)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ГУО "СОШ № 6 г. Светлогорска"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Басак</dc:creator>
  <cp:lastModifiedBy>Тихонова Марина</cp:lastModifiedBy>
  <cp:revision>62</cp:revision>
  <cp:lastPrinted>2019-12-29T10:04:36Z</cp:lastPrinted>
  <dcterms:created xsi:type="dcterms:W3CDTF">2011-04-08T07:27:12Z</dcterms:created>
  <dcterms:modified xsi:type="dcterms:W3CDTF">2021-11-28T10:26:58Z</dcterms:modified>
</cp:coreProperties>
</file>